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5"/>
  </p:notesMasterIdLst>
  <p:sldIdLst>
    <p:sldId id="256" r:id="rId3"/>
    <p:sldId id="292" r:id="rId4"/>
    <p:sldId id="293" r:id="rId5"/>
    <p:sldId id="294" r:id="rId6"/>
    <p:sldId id="291" r:id="rId7"/>
    <p:sldId id="318" r:id="rId8"/>
    <p:sldId id="295" r:id="rId9"/>
    <p:sldId id="296" r:id="rId10"/>
    <p:sldId id="300" r:id="rId11"/>
    <p:sldId id="299" r:id="rId12"/>
    <p:sldId id="263" r:id="rId13"/>
    <p:sldId id="315" r:id="rId14"/>
    <p:sldId id="316" r:id="rId15"/>
    <p:sldId id="264" r:id="rId16"/>
    <p:sldId id="301" r:id="rId17"/>
    <p:sldId id="302" r:id="rId18"/>
    <p:sldId id="303" r:id="rId19"/>
    <p:sldId id="304" r:id="rId20"/>
    <p:sldId id="305" r:id="rId21"/>
    <p:sldId id="306" r:id="rId22"/>
    <p:sldId id="307" r:id="rId23"/>
    <p:sldId id="308" r:id="rId24"/>
    <p:sldId id="274" r:id="rId25"/>
    <p:sldId id="309" r:id="rId26"/>
    <p:sldId id="310" r:id="rId27"/>
    <p:sldId id="311" r:id="rId28"/>
    <p:sldId id="312" r:id="rId29"/>
    <p:sldId id="319" r:id="rId30"/>
    <p:sldId id="321" r:id="rId31"/>
    <p:sldId id="317" r:id="rId32"/>
    <p:sldId id="320" r:id="rId33"/>
    <p:sldId id="277" r:id="rId3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FB6B29-5815-4AA4-D18E-52CEFDB2119B}" name="Sarah Alexandra Carolin Wollring" initials="SACW" userId="S::sarah.wollring@un.org::cd654c44-b3ab-44ef-84bd-65860f497187" providerId="AD"/>
  <p188:author id="{841FCE3C-9D9A-8926-8A14-03CAABE75752}" name="Tamoy Singh" initials="TS" userId="S::tamoy.singh@un.org::e50ee2b8-ad23-49b3-859b-95e3b1b54e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0" autoAdjust="0"/>
    <p:restoredTop sz="94660"/>
  </p:normalViewPr>
  <p:slideViewPr>
    <p:cSldViewPr snapToGrid="0">
      <p:cViewPr varScale="1">
        <p:scale>
          <a:sx n="64" d="100"/>
          <a:sy n="64" d="100"/>
        </p:scale>
        <p:origin x="596"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75A5200-8FDA-4793-8760-D82D692F7FD0}" type="datetimeFigureOut">
              <a:rPr lang="en-US" smtClean="0"/>
              <a:t>2/1/2023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0043E0E-7BAA-4FE7-8F18-22246E6090EE}" type="slidenum">
              <a:rPr lang="en-US" smtClean="0"/>
              <a:t>‹#›</a:t>
            </a:fld>
            <a:endParaRPr lang="en-US"/>
          </a:p>
        </p:txBody>
      </p:sp>
    </p:spTree>
    <p:extLst>
      <p:ext uri="{BB962C8B-B14F-4D97-AF65-F5344CB8AC3E}">
        <p14:creationId xmlns:p14="http://schemas.microsoft.com/office/powerpoint/2010/main" val="164918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54F42650-65BC-41E1-A64F-83E3447607FD}" type="slidenum">
              <a:rPr lang="en-029" smtClean="0"/>
              <a:t>6</a:t>
            </a:fld>
            <a:endParaRPr lang="en-029"/>
          </a:p>
        </p:txBody>
      </p:sp>
    </p:spTree>
    <p:extLst>
      <p:ext uri="{BB962C8B-B14F-4D97-AF65-F5344CB8AC3E}">
        <p14:creationId xmlns:p14="http://schemas.microsoft.com/office/powerpoint/2010/main" val="83323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54F42650-65BC-41E1-A64F-83E3447607FD}" type="slidenum">
              <a:rPr lang="en-029" smtClean="0"/>
              <a:t>8</a:t>
            </a:fld>
            <a:endParaRPr lang="en-029"/>
          </a:p>
        </p:txBody>
      </p:sp>
    </p:spTree>
    <p:extLst>
      <p:ext uri="{BB962C8B-B14F-4D97-AF65-F5344CB8AC3E}">
        <p14:creationId xmlns:p14="http://schemas.microsoft.com/office/powerpoint/2010/main" val="367921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54F42650-65BC-41E1-A64F-83E3447607FD}" type="slidenum">
              <a:rPr lang="en-029" smtClean="0"/>
              <a:t>15</a:t>
            </a:fld>
            <a:endParaRPr lang="en-029"/>
          </a:p>
        </p:txBody>
      </p:sp>
    </p:spTree>
    <p:extLst>
      <p:ext uri="{BB962C8B-B14F-4D97-AF65-F5344CB8AC3E}">
        <p14:creationId xmlns:p14="http://schemas.microsoft.com/office/powerpoint/2010/main" val="57633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54F42650-65BC-41E1-A64F-83E3447607FD}" type="slidenum">
              <a:rPr lang="en-029" smtClean="0"/>
              <a:t>18</a:t>
            </a:fld>
            <a:endParaRPr lang="en-029"/>
          </a:p>
        </p:txBody>
      </p:sp>
    </p:spTree>
    <p:extLst>
      <p:ext uri="{BB962C8B-B14F-4D97-AF65-F5344CB8AC3E}">
        <p14:creationId xmlns:p14="http://schemas.microsoft.com/office/powerpoint/2010/main" val="341282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54F42650-65BC-41E1-A64F-83E3447607FD}" type="slidenum">
              <a:rPr lang="en-029" smtClean="0"/>
              <a:t>21</a:t>
            </a:fld>
            <a:endParaRPr lang="en-029"/>
          </a:p>
        </p:txBody>
      </p:sp>
    </p:spTree>
    <p:extLst>
      <p:ext uri="{BB962C8B-B14F-4D97-AF65-F5344CB8AC3E}">
        <p14:creationId xmlns:p14="http://schemas.microsoft.com/office/powerpoint/2010/main" val="334830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54F42650-65BC-41E1-A64F-83E3447607FD}" type="slidenum">
              <a:rPr lang="en-029" smtClean="0"/>
              <a:t>22</a:t>
            </a:fld>
            <a:endParaRPr lang="en-029"/>
          </a:p>
        </p:txBody>
      </p:sp>
    </p:spTree>
    <p:extLst>
      <p:ext uri="{BB962C8B-B14F-4D97-AF65-F5344CB8AC3E}">
        <p14:creationId xmlns:p14="http://schemas.microsoft.com/office/powerpoint/2010/main" val="281008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54F42650-65BC-41E1-A64F-83E3447607FD}" type="slidenum">
              <a:rPr lang="en-029" smtClean="0"/>
              <a:t>26</a:t>
            </a:fld>
            <a:endParaRPr lang="en-029"/>
          </a:p>
        </p:txBody>
      </p:sp>
    </p:spTree>
    <p:extLst>
      <p:ext uri="{BB962C8B-B14F-4D97-AF65-F5344CB8AC3E}">
        <p14:creationId xmlns:p14="http://schemas.microsoft.com/office/powerpoint/2010/main" val="137549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54F42650-65BC-41E1-A64F-83E3447607FD}" type="slidenum">
              <a:rPr lang="en-029" smtClean="0"/>
              <a:t>27</a:t>
            </a:fld>
            <a:endParaRPr lang="en-029"/>
          </a:p>
        </p:txBody>
      </p:sp>
    </p:spTree>
    <p:extLst>
      <p:ext uri="{BB962C8B-B14F-4D97-AF65-F5344CB8AC3E}">
        <p14:creationId xmlns:p14="http://schemas.microsoft.com/office/powerpoint/2010/main" val="176290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800" b="1" i="0">
                <a:solidFill>
                  <a:srgbClr val="006FC0"/>
                </a:solidFill>
                <a:latin typeface="Cambria"/>
                <a:cs typeface="Cambr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6FC0"/>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6FC0"/>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6FC0"/>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AFE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8429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524000" y="0"/>
            <a:ext cx="9143999" cy="6857999"/>
          </a:xfrm>
          <a:prstGeom prst="rect">
            <a:avLst/>
          </a:prstGeom>
        </p:spPr>
      </p:pic>
      <p:sp>
        <p:nvSpPr>
          <p:cNvPr id="2" name="Holder 2"/>
          <p:cNvSpPr>
            <a:spLocks noGrp="1"/>
          </p:cNvSpPr>
          <p:nvPr>
            <p:ph type="title"/>
          </p:nvPr>
        </p:nvSpPr>
        <p:spPr>
          <a:xfrm>
            <a:off x="1027289" y="115315"/>
            <a:ext cx="10163810" cy="1488440"/>
          </a:xfrm>
          <a:prstGeom prst="rect">
            <a:avLst/>
          </a:prstGeom>
        </p:spPr>
        <p:txBody>
          <a:bodyPr wrap="square" lIns="0" tIns="0" rIns="0" bIns="0">
            <a:spAutoFit/>
          </a:bodyPr>
          <a:lstStyle>
            <a:lvl1pPr>
              <a:defRPr sz="4800" b="1" i="0">
                <a:solidFill>
                  <a:srgbClr val="006FC0"/>
                </a:solidFill>
                <a:latin typeface="Cambria"/>
                <a:cs typeface="Cambria"/>
              </a:defRPr>
            </a:lvl1pPr>
          </a:lstStyle>
          <a:p>
            <a:endParaRPr/>
          </a:p>
        </p:txBody>
      </p:sp>
      <p:sp>
        <p:nvSpPr>
          <p:cNvPr id="3" name="Holder 3"/>
          <p:cNvSpPr>
            <a:spLocks noGrp="1"/>
          </p:cNvSpPr>
          <p:nvPr>
            <p:ph type="body" idx="1"/>
          </p:nvPr>
        </p:nvSpPr>
        <p:spPr>
          <a:xfrm>
            <a:off x="1479550" y="2105914"/>
            <a:ext cx="9385300" cy="39039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4" cstate="print"/>
          <a:stretch>
            <a:fillRect/>
          </a:stretch>
        </p:blipFill>
        <p:spPr>
          <a:xfrm>
            <a:off x="0" y="6033211"/>
            <a:ext cx="12191999" cy="824788"/>
          </a:xfrm>
          <a:prstGeom prst="rect">
            <a:avLst/>
          </a:prstGeom>
        </p:spPr>
      </p:pic>
      <p:sp>
        <p:nvSpPr>
          <p:cNvPr id="2" name="Holder 2"/>
          <p:cNvSpPr>
            <a:spLocks noGrp="1"/>
          </p:cNvSpPr>
          <p:nvPr>
            <p:ph type="title"/>
          </p:nvPr>
        </p:nvSpPr>
        <p:spPr>
          <a:xfrm>
            <a:off x="2010723" y="260010"/>
            <a:ext cx="9261475" cy="1068070"/>
          </a:xfrm>
          <a:prstGeom prst="rect">
            <a:avLst/>
          </a:prstGeom>
        </p:spPr>
        <p:txBody>
          <a:bodyPr wrap="square" lIns="0" tIns="0" rIns="0" bIns="0">
            <a:spAutoFit/>
          </a:bodyPr>
          <a:lstStyle>
            <a:lvl1pPr>
              <a:defRPr sz="3600" b="1" i="0">
                <a:solidFill>
                  <a:srgbClr val="00AFEF"/>
                </a:solidFill>
                <a:latin typeface="Calibri"/>
                <a:cs typeface="Calibri"/>
              </a:defRPr>
            </a:lvl1pPr>
          </a:lstStyle>
          <a:p>
            <a:endParaRPr/>
          </a:p>
        </p:txBody>
      </p:sp>
      <p:sp>
        <p:nvSpPr>
          <p:cNvPr id="3" name="Holder 3"/>
          <p:cNvSpPr>
            <a:spLocks noGrp="1"/>
          </p:cNvSpPr>
          <p:nvPr>
            <p:ph type="body" idx="1"/>
          </p:nvPr>
        </p:nvSpPr>
        <p:spPr>
          <a:xfrm>
            <a:off x="2010723" y="1750014"/>
            <a:ext cx="9590405" cy="386334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4.jpg"/><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6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0.jp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image" Target="../media/image19.jpg"/><Relationship Id="rId18" Type="http://schemas.openxmlformats.org/officeDocument/2006/relationships/image" Target="../media/image24.png"/><Relationship Id="rId26" Type="http://schemas.openxmlformats.org/officeDocument/2006/relationships/image" Target="../media/image32.jpg"/><Relationship Id="rId39" Type="http://schemas.openxmlformats.org/officeDocument/2006/relationships/image" Target="../media/image45.jp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jpg"/><Relationship Id="rId7" Type="http://schemas.openxmlformats.org/officeDocument/2006/relationships/image" Target="../media/image13.jpg"/><Relationship Id="rId2" Type="http://schemas.openxmlformats.org/officeDocument/2006/relationships/notesSlide" Target="../notesSlides/notesSlide1.xml"/><Relationship Id="rId16" Type="http://schemas.openxmlformats.org/officeDocument/2006/relationships/image" Target="../media/image22.jpg"/><Relationship Id="rId29"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jpg"/><Relationship Id="rId24" Type="http://schemas.openxmlformats.org/officeDocument/2006/relationships/image" Target="../media/image30.jpg"/><Relationship Id="rId32" Type="http://schemas.openxmlformats.org/officeDocument/2006/relationships/image" Target="../media/image38.jpg"/><Relationship Id="rId37" Type="http://schemas.openxmlformats.org/officeDocument/2006/relationships/image" Target="../media/image43.jpg"/><Relationship Id="rId40" Type="http://schemas.openxmlformats.org/officeDocument/2006/relationships/image" Target="../media/image46.jpg"/><Relationship Id="rId45" Type="http://schemas.openxmlformats.org/officeDocument/2006/relationships/image" Target="../media/image51.jpg"/><Relationship Id="rId5" Type="http://schemas.openxmlformats.org/officeDocument/2006/relationships/image" Target="../media/image11.png"/><Relationship Id="rId15" Type="http://schemas.openxmlformats.org/officeDocument/2006/relationships/image" Target="../media/image21.jpg"/><Relationship Id="rId23" Type="http://schemas.openxmlformats.org/officeDocument/2006/relationships/image" Target="../media/image29.jp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jpg"/><Relationship Id="rId19" Type="http://schemas.openxmlformats.org/officeDocument/2006/relationships/image" Target="../media/image25.png"/><Relationship Id="rId31" Type="http://schemas.openxmlformats.org/officeDocument/2006/relationships/image" Target="../media/image37.jpg"/><Relationship Id="rId44" Type="http://schemas.openxmlformats.org/officeDocument/2006/relationships/image" Target="../media/image50.jp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20.jp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jpg"/><Relationship Id="rId8" Type="http://schemas.openxmlformats.org/officeDocument/2006/relationships/image" Target="../media/image14.png"/><Relationship Id="rId3" Type="http://schemas.openxmlformats.org/officeDocument/2006/relationships/image" Target="../media/image9.jpg"/><Relationship Id="rId12" Type="http://schemas.openxmlformats.org/officeDocument/2006/relationships/image" Target="../media/image18.jpg"/><Relationship Id="rId17" Type="http://schemas.openxmlformats.org/officeDocument/2006/relationships/image" Target="../media/image23.jpg"/><Relationship Id="rId25" Type="http://schemas.openxmlformats.org/officeDocument/2006/relationships/image" Target="../media/image31.jpg"/><Relationship Id="rId33" Type="http://schemas.openxmlformats.org/officeDocument/2006/relationships/image" Target="../media/image39.jpg"/><Relationship Id="rId38" Type="http://schemas.openxmlformats.org/officeDocument/2006/relationships/image" Target="../media/image44.png"/><Relationship Id="rId20" Type="http://schemas.openxmlformats.org/officeDocument/2006/relationships/image" Target="../media/image26.jpg"/><Relationship Id="rId41"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457200" y="3802951"/>
            <a:ext cx="11277600" cy="2559675"/>
          </a:xfrm>
          <a:prstGeom prst="rect">
            <a:avLst/>
          </a:prstGeom>
        </p:spPr>
        <p:txBody>
          <a:bodyPr vert="horz" wrap="square" lIns="0" tIns="12700" rIns="0" bIns="0" rtlCol="0">
            <a:spAutoFit/>
          </a:bodyPr>
          <a:lstStyle/>
          <a:p>
            <a:pPr marL="12065" marR="340995" algn="ctr">
              <a:lnSpc>
                <a:spcPct val="100000"/>
              </a:lnSpc>
              <a:spcBef>
                <a:spcPts val="100"/>
              </a:spcBef>
            </a:pPr>
            <a:r>
              <a:rPr lang="en-US" sz="2000" b="1" spc="-25" dirty="0">
                <a:solidFill>
                  <a:srgbClr val="FFFFFF"/>
                </a:solidFill>
                <a:latin typeface="+mj-lt"/>
                <a:cs typeface="Cambria"/>
              </a:rPr>
              <a:t>Tenth</a:t>
            </a:r>
            <a:r>
              <a:rPr sz="2000" b="1" spc="-25" dirty="0">
                <a:solidFill>
                  <a:srgbClr val="FFFFFF"/>
                </a:solidFill>
                <a:latin typeface="+mj-lt"/>
                <a:cs typeface="Cambria"/>
              </a:rPr>
              <a:t> </a:t>
            </a:r>
            <a:r>
              <a:rPr sz="2000" b="1" dirty="0">
                <a:solidFill>
                  <a:srgbClr val="FFFFFF"/>
                </a:solidFill>
                <a:latin typeface="+mj-lt"/>
                <a:cs typeface="Cambria"/>
              </a:rPr>
              <a:t>Meeting</a:t>
            </a:r>
            <a:r>
              <a:rPr sz="2000" b="1" spc="-40" dirty="0">
                <a:solidFill>
                  <a:srgbClr val="FFFFFF"/>
                </a:solidFill>
                <a:latin typeface="+mj-lt"/>
                <a:cs typeface="Cambria"/>
              </a:rPr>
              <a:t> </a:t>
            </a:r>
            <a:r>
              <a:rPr sz="2000" b="1" dirty="0">
                <a:solidFill>
                  <a:srgbClr val="FFFFFF"/>
                </a:solidFill>
                <a:latin typeface="+mj-lt"/>
                <a:cs typeface="Cambria"/>
              </a:rPr>
              <a:t>of</a:t>
            </a:r>
            <a:r>
              <a:rPr sz="2000" b="1" spc="-10" dirty="0">
                <a:solidFill>
                  <a:srgbClr val="FFFFFF"/>
                </a:solidFill>
                <a:latin typeface="+mj-lt"/>
                <a:cs typeface="Cambria"/>
              </a:rPr>
              <a:t> </a:t>
            </a:r>
            <a:r>
              <a:rPr sz="2000" b="1" dirty="0">
                <a:solidFill>
                  <a:srgbClr val="FFFFFF"/>
                </a:solidFill>
                <a:latin typeface="+mj-lt"/>
                <a:cs typeface="Cambria"/>
              </a:rPr>
              <a:t>the</a:t>
            </a:r>
            <a:r>
              <a:rPr sz="2000" b="1" spc="-25" dirty="0">
                <a:solidFill>
                  <a:srgbClr val="FFFFFF"/>
                </a:solidFill>
                <a:latin typeface="+mj-lt"/>
                <a:cs typeface="Cambria"/>
              </a:rPr>
              <a:t> </a:t>
            </a:r>
            <a:r>
              <a:rPr sz="2000" b="1" dirty="0">
                <a:solidFill>
                  <a:srgbClr val="FFFFFF"/>
                </a:solidFill>
                <a:latin typeface="+mj-lt"/>
                <a:cs typeface="Cambria"/>
              </a:rPr>
              <a:t>Scientific</a:t>
            </a:r>
            <a:r>
              <a:rPr sz="2000" b="1" spc="-15" dirty="0">
                <a:solidFill>
                  <a:srgbClr val="FFFFFF"/>
                </a:solidFill>
                <a:latin typeface="+mj-lt"/>
                <a:cs typeface="Cambria"/>
              </a:rPr>
              <a:t> </a:t>
            </a:r>
            <a:r>
              <a:rPr sz="2000" b="1" dirty="0">
                <a:solidFill>
                  <a:srgbClr val="FFFFFF"/>
                </a:solidFill>
                <a:latin typeface="+mj-lt"/>
                <a:cs typeface="Cambria"/>
              </a:rPr>
              <a:t>and</a:t>
            </a:r>
            <a:r>
              <a:rPr sz="2000" b="1" spc="-10" dirty="0">
                <a:solidFill>
                  <a:srgbClr val="FFFFFF"/>
                </a:solidFill>
                <a:latin typeface="+mj-lt"/>
                <a:cs typeface="Cambria"/>
              </a:rPr>
              <a:t> Technical</a:t>
            </a:r>
            <a:r>
              <a:rPr sz="2000" b="1" spc="-20" dirty="0">
                <a:solidFill>
                  <a:srgbClr val="FFFFFF"/>
                </a:solidFill>
                <a:latin typeface="+mj-lt"/>
                <a:cs typeface="Cambria"/>
              </a:rPr>
              <a:t> </a:t>
            </a:r>
            <a:r>
              <a:rPr sz="2000" b="1" spc="-10" dirty="0">
                <a:solidFill>
                  <a:srgbClr val="FFFFFF"/>
                </a:solidFill>
                <a:latin typeface="+mj-lt"/>
                <a:cs typeface="Cambria"/>
              </a:rPr>
              <a:t>Advisory</a:t>
            </a:r>
            <a:r>
              <a:rPr sz="2000" b="1" spc="-40" dirty="0">
                <a:solidFill>
                  <a:srgbClr val="FFFFFF"/>
                </a:solidFill>
                <a:latin typeface="+mj-lt"/>
                <a:cs typeface="Cambria"/>
              </a:rPr>
              <a:t> </a:t>
            </a:r>
            <a:r>
              <a:rPr sz="2000" b="1" dirty="0">
                <a:solidFill>
                  <a:srgbClr val="FFFFFF"/>
                </a:solidFill>
                <a:latin typeface="+mj-lt"/>
                <a:cs typeface="Cambria"/>
              </a:rPr>
              <a:t>Committee</a:t>
            </a:r>
            <a:r>
              <a:rPr sz="2000" b="1" spc="-35" dirty="0">
                <a:solidFill>
                  <a:srgbClr val="FFFFFF"/>
                </a:solidFill>
                <a:latin typeface="+mj-lt"/>
                <a:cs typeface="Cambria"/>
              </a:rPr>
              <a:t> (STAC)</a:t>
            </a:r>
            <a:r>
              <a:rPr sz="2000" b="1" dirty="0">
                <a:solidFill>
                  <a:srgbClr val="FFFFFF"/>
                </a:solidFill>
                <a:latin typeface="+mj-lt"/>
                <a:cs typeface="Cambria"/>
              </a:rPr>
              <a:t> to</a:t>
            </a:r>
            <a:r>
              <a:rPr sz="2000" b="1" spc="-10" dirty="0">
                <a:solidFill>
                  <a:srgbClr val="FFFFFF"/>
                </a:solidFill>
                <a:latin typeface="+mj-lt"/>
                <a:cs typeface="Cambria"/>
              </a:rPr>
              <a:t> </a:t>
            </a:r>
            <a:r>
              <a:rPr sz="2000" b="1" dirty="0">
                <a:solidFill>
                  <a:srgbClr val="FFFFFF"/>
                </a:solidFill>
                <a:latin typeface="+mj-lt"/>
                <a:cs typeface="Cambria"/>
              </a:rPr>
              <a:t>the</a:t>
            </a:r>
            <a:r>
              <a:rPr sz="2000" b="1" spc="-25" dirty="0">
                <a:solidFill>
                  <a:srgbClr val="FFFFFF"/>
                </a:solidFill>
                <a:latin typeface="+mj-lt"/>
                <a:cs typeface="Cambria"/>
              </a:rPr>
              <a:t> </a:t>
            </a:r>
            <a:r>
              <a:rPr sz="2000" b="1" spc="-10" dirty="0">
                <a:solidFill>
                  <a:srgbClr val="FFFFFF"/>
                </a:solidFill>
                <a:latin typeface="+mj-lt"/>
                <a:cs typeface="Cambria"/>
              </a:rPr>
              <a:t>Protocol </a:t>
            </a:r>
            <a:r>
              <a:rPr sz="2000" b="1" dirty="0">
                <a:solidFill>
                  <a:srgbClr val="FFFFFF"/>
                </a:solidFill>
                <a:latin typeface="+mj-lt"/>
                <a:cs typeface="Cambria"/>
              </a:rPr>
              <a:t>Concerning</a:t>
            </a:r>
            <a:r>
              <a:rPr sz="2000" b="1" spc="-40" dirty="0">
                <a:solidFill>
                  <a:srgbClr val="FFFFFF"/>
                </a:solidFill>
                <a:latin typeface="+mj-lt"/>
                <a:cs typeface="Cambria"/>
              </a:rPr>
              <a:t> </a:t>
            </a:r>
            <a:r>
              <a:rPr sz="2000" b="1" dirty="0">
                <a:solidFill>
                  <a:srgbClr val="FFFFFF"/>
                </a:solidFill>
                <a:latin typeface="+mj-lt"/>
                <a:cs typeface="Cambria"/>
              </a:rPr>
              <a:t>Specially</a:t>
            </a:r>
            <a:r>
              <a:rPr sz="2000" b="1" spc="-35" dirty="0">
                <a:solidFill>
                  <a:srgbClr val="FFFFFF"/>
                </a:solidFill>
                <a:latin typeface="+mj-lt"/>
                <a:cs typeface="Cambria"/>
              </a:rPr>
              <a:t> </a:t>
            </a:r>
            <a:r>
              <a:rPr sz="2000" b="1" spc="-10" dirty="0">
                <a:solidFill>
                  <a:srgbClr val="FFFFFF"/>
                </a:solidFill>
                <a:latin typeface="+mj-lt"/>
                <a:cs typeface="Cambria"/>
              </a:rPr>
              <a:t>Protected</a:t>
            </a:r>
            <a:r>
              <a:rPr sz="2000" b="1" spc="-35" dirty="0">
                <a:solidFill>
                  <a:srgbClr val="FFFFFF"/>
                </a:solidFill>
                <a:latin typeface="+mj-lt"/>
                <a:cs typeface="Cambria"/>
              </a:rPr>
              <a:t> </a:t>
            </a:r>
            <a:r>
              <a:rPr sz="2000" b="1" dirty="0">
                <a:solidFill>
                  <a:srgbClr val="FFFFFF"/>
                </a:solidFill>
                <a:latin typeface="+mj-lt"/>
                <a:cs typeface="Cambria"/>
              </a:rPr>
              <a:t>Areas</a:t>
            </a:r>
            <a:r>
              <a:rPr sz="2000" b="1" spc="-40" dirty="0">
                <a:solidFill>
                  <a:srgbClr val="FFFFFF"/>
                </a:solidFill>
                <a:latin typeface="+mj-lt"/>
                <a:cs typeface="Cambria"/>
              </a:rPr>
              <a:t> </a:t>
            </a:r>
            <a:r>
              <a:rPr sz="2000" b="1" dirty="0">
                <a:solidFill>
                  <a:srgbClr val="FFFFFF"/>
                </a:solidFill>
                <a:latin typeface="+mj-lt"/>
                <a:cs typeface="Cambria"/>
              </a:rPr>
              <a:t>and</a:t>
            </a:r>
            <a:r>
              <a:rPr sz="2000" b="1" spc="-20" dirty="0">
                <a:solidFill>
                  <a:srgbClr val="FFFFFF"/>
                </a:solidFill>
                <a:latin typeface="+mj-lt"/>
                <a:cs typeface="Cambria"/>
              </a:rPr>
              <a:t> </a:t>
            </a:r>
            <a:r>
              <a:rPr sz="2000" b="1" dirty="0">
                <a:solidFill>
                  <a:srgbClr val="FFFFFF"/>
                </a:solidFill>
                <a:latin typeface="+mj-lt"/>
                <a:cs typeface="Cambria"/>
              </a:rPr>
              <a:t>Wildlife</a:t>
            </a:r>
            <a:r>
              <a:rPr sz="2000" b="1" spc="-45" dirty="0">
                <a:solidFill>
                  <a:srgbClr val="FFFFFF"/>
                </a:solidFill>
                <a:latin typeface="+mj-lt"/>
                <a:cs typeface="Cambria"/>
              </a:rPr>
              <a:t> </a:t>
            </a:r>
            <a:r>
              <a:rPr sz="2000" b="1" spc="-35" dirty="0">
                <a:solidFill>
                  <a:srgbClr val="FFFFFF"/>
                </a:solidFill>
                <a:latin typeface="+mj-lt"/>
                <a:cs typeface="Cambria"/>
              </a:rPr>
              <a:t>(SPAW)</a:t>
            </a:r>
            <a:endParaRPr lang="en-US" sz="2000" b="1" spc="-35" dirty="0">
              <a:solidFill>
                <a:srgbClr val="FFFFFF"/>
              </a:solidFill>
              <a:latin typeface="+mj-lt"/>
              <a:cs typeface="Cambria"/>
            </a:endParaRPr>
          </a:p>
          <a:p>
            <a:pPr marL="12065" marR="340995" algn="ctr">
              <a:lnSpc>
                <a:spcPct val="100000"/>
              </a:lnSpc>
              <a:spcBef>
                <a:spcPts val="100"/>
              </a:spcBef>
            </a:pPr>
            <a:r>
              <a:rPr sz="2000" b="1" spc="-20" dirty="0">
                <a:solidFill>
                  <a:srgbClr val="FFFFFF"/>
                </a:solidFill>
                <a:latin typeface="+mj-lt"/>
                <a:cs typeface="Cambria"/>
              </a:rPr>
              <a:t> </a:t>
            </a:r>
            <a:r>
              <a:rPr sz="2000" b="1" dirty="0">
                <a:solidFill>
                  <a:srgbClr val="FFFFFF"/>
                </a:solidFill>
                <a:latin typeface="+mj-lt"/>
                <a:cs typeface="Cambria"/>
              </a:rPr>
              <a:t>in</a:t>
            </a:r>
            <a:r>
              <a:rPr sz="2000" b="1" spc="-35" dirty="0">
                <a:solidFill>
                  <a:srgbClr val="FFFFFF"/>
                </a:solidFill>
                <a:latin typeface="+mj-lt"/>
                <a:cs typeface="Cambria"/>
              </a:rPr>
              <a:t> </a:t>
            </a:r>
            <a:r>
              <a:rPr sz="2000" b="1" dirty="0">
                <a:solidFill>
                  <a:srgbClr val="FFFFFF"/>
                </a:solidFill>
                <a:latin typeface="+mj-lt"/>
                <a:cs typeface="Cambria"/>
              </a:rPr>
              <a:t>the</a:t>
            </a:r>
            <a:r>
              <a:rPr sz="2000" b="1" spc="-25" dirty="0">
                <a:solidFill>
                  <a:srgbClr val="FFFFFF"/>
                </a:solidFill>
                <a:latin typeface="+mj-lt"/>
                <a:cs typeface="Cambria"/>
              </a:rPr>
              <a:t> </a:t>
            </a:r>
            <a:endParaRPr lang="en-US" sz="2000" b="1" spc="-25" dirty="0">
              <a:solidFill>
                <a:srgbClr val="FFFFFF"/>
              </a:solidFill>
              <a:latin typeface="+mj-lt"/>
              <a:cs typeface="Cambria"/>
            </a:endParaRPr>
          </a:p>
          <a:p>
            <a:pPr marL="12065" marR="340995" algn="ctr">
              <a:lnSpc>
                <a:spcPct val="100000"/>
              </a:lnSpc>
              <a:spcBef>
                <a:spcPts val="100"/>
              </a:spcBef>
            </a:pPr>
            <a:r>
              <a:rPr sz="2000" b="1" spc="-10" dirty="0">
                <a:solidFill>
                  <a:srgbClr val="FFFFFF"/>
                </a:solidFill>
                <a:latin typeface="+mj-lt"/>
                <a:cs typeface="Cambria"/>
              </a:rPr>
              <a:t>Wider</a:t>
            </a:r>
            <a:r>
              <a:rPr lang="en-US" sz="2000" b="1" spc="-10" dirty="0">
                <a:solidFill>
                  <a:srgbClr val="FFFFFF"/>
                </a:solidFill>
                <a:latin typeface="+mj-lt"/>
                <a:cs typeface="Cambria"/>
              </a:rPr>
              <a:t> </a:t>
            </a:r>
            <a:r>
              <a:rPr sz="2000" b="1" dirty="0">
                <a:solidFill>
                  <a:srgbClr val="FFFFFF"/>
                </a:solidFill>
                <a:latin typeface="+mj-lt"/>
                <a:cs typeface="Cambria"/>
              </a:rPr>
              <a:t>Caribbean</a:t>
            </a:r>
            <a:r>
              <a:rPr sz="2000" b="1" spc="-30" dirty="0">
                <a:solidFill>
                  <a:srgbClr val="FFFFFF"/>
                </a:solidFill>
                <a:latin typeface="+mj-lt"/>
                <a:cs typeface="Cambria"/>
              </a:rPr>
              <a:t> </a:t>
            </a:r>
            <a:r>
              <a:rPr sz="2000" b="1" spc="-10" dirty="0">
                <a:solidFill>
                  <a:srgbClr val="FFFFFF"/>
                </a:solidFill>
                <a:latin typeface="+mj-lt"/>
                <a:cs typeface="Cambria"/>
              </a:rPr>
              <a:t>Region </a:t>
            </a:r>
            <a:endParaRPr lang="en-US" sz="2000" b="1" spc="-10" dirty="0">
              <a:solidFill>
                <a:srgbClr val="FFFFFF"/>
              </a:solidFill>
              <a:latin typeface="+mj-lt"/>
              <a:cs typeface="Cambria"/>
            </a:endParaRPr>
          </a:p>
          <a:p>
            <a:pPr marL="12065" marR="340995" algn="ctr">
              <a:lnSpc>
                <a:spcPct val="100000"/>
              </a:lnSpc>
              <a:spcBef>
                <a:spcPts val="100"/>
              </a:spcBef>
            </a:pPr>
            <a:r>
              <a:rPr lang="en-US" b="1" spc="-10" dirty="0">
                <a:solidFill>
                  <a:srgbClr val="FFFFFF"/>
                </a:solidFill>
                <a:latin typeface="+mj-lt"/>
                <a:cs typeface="Cambria"/>
              </a:rPr>
              <a:t>30 January – 1 February 2023</a:t>
            </a:r>
            <a:endParaRPr sz="1800" dirty="0">
              <a:latin typeface="+mj-lt"/>
              <a:cs typeface="Cambria"/>
            </a:endParaRPr>
          </a:p>
          <a:p>
            <a:pPr>
              <a:lnSpc>
                <a:spcPct val="100000"/>
              </a:lnSpc>
            </a:pPr>
            <a:endParaRPr sz="2100" dirty="0">
              <a:latin typeface="Cambria"/>
              <a:cs typeface="Cambria"/>
            </a:endParaRPr>
          </a:p>
          <a:p>
            <a:pPr marL="6897370">
              <a:lnSpc>
                <a:spcPct val="100000"/>
              </a:lnSpc>
            </a:pPr>
            <a:r>
              <a:rPr sz="2400" b="1" dirty="0">
                <a:solidFill>
                  <a:srgbClr val="FFFFFF"/>
                </a:solidFill>
                <a:latin typeface="+mj-lt"/>
                <a:ea typeface="Cambria" panose="02040503050406030204" pitchFamily="18" charset="0"/>
                <a:cs typeface="Calibri"/>
              </a:rPr>
              <a:t>Ms.</a:t>
            </a:r>
            <a:r>
              <a:rPr sz="2400" b="1" spc="-20" dirty="0">
                <a:solidFill>
                  <a:srgbClr val="FFFFFF"/>
                </a:solidFill>
                <a:latin typeface="+mj-lt"/>
                <a:ea typeface="Cambria" panose="02040503050406030204" pitchFamily="18" charset="0"/>
                <a:cs typeface="Calibri"/>
              </a:rPr>
              <a:t> </a:t>
            </a:r>
            <a:r>
              <a:rPr lang="en-US" sz="2400" b="1" spc="-20" dirty="0">
                <a:solidFill>
                  <a:srgbClr val="FFFFFF"/>
                </a:solidFill>
                <a:latin typeface="+mj-lt"/>
                <a:ea typeface="Cambria" panose="02040503050406030204" pitchFamily="18" charset="0"/>
                <a:cs typeface="Calibri"/>
              </a:rPr>
              <a:t>Sarah Wollring</a:t>
            </a:r>
            <a:endParaRPr sz="2400" dirty="0">
              <a:latin typeface="+mj-lt"/>
              <a:ea typeface="Cambria" panose="02040503050406030204" pitchFamily="18" charset="0"/>
              <a:cs typeface="Calibri"/>
            </a:endParaRPr>
          </a:p>
          <a:p>
            <a:pPr marL="6897370">
              <a:lnSpc>
                <a:spcPct val="100000"/>
              </a:lnSpc>
              <a:spcBef>
                <a:spcPts val="30"/>
              </a:spcBef>
            </a:pPr>
            <a:r>
              <a:rPr lang="en-US" sz="2000" spc="-50" dirty="0">
                <a:solidFill>
                  <a:srgbClr val="FFFFFF"/>
                </a:solidFill>
                <a:latin typeface="+mj-lt"/>
                <a:ea typeface="Cambria" panose="02040503050406030204" pitchFamily="18" charset="0"/>
                <a:cs typeface="Calibri"/>
              </a:rPr>
              <a:t>Associate </a:t>
            </a:r>
            <a:r>
              <a:rPr lang="en-US" sz="2000" spc="-50" dirty="0" err="1">
                <a:solidFill>
                  <a:srgbClr val="FFFFFF"/>
                </a:solidFill>
                <a:latin typeface="+mj-lt"/>
                <a:ea typeface="Cambria" panose="02040503050406030204" pitchFamily="18" charset="0"/>
                <a:cs typeface="Calibri"/>
              </a:rPr>
              <a:t>Programme</a:t>
            </a:r>
            <a:r>
              <a:rPr lang="en-US" sz="2000" spc="-50" dirty="0">
                <a:solidFill>
                  <a:srgbClr val="FFFFFF"/>
                </a:solidFill>
                <a:latin typeface="+mj-lt"/>
                <a:ea typeface="Cambria" panose="02040503050406030204" pitchFamily="18" charset="0"/>
                <a:cs typeface="Calibri"/>
              </a:rPr>
              <a:t> Management Officer</a:t>
            </a:r>
            <a:endParaRPr sz="2000" dirty="0">
              <a:latin typeface="+mj-lt"/>
              <a:ea typeface="Cambria" panose="02040503050406030204" pitchFamily="18" charset="0"/>
              <a:cs typeface="Calibri"/>
            </a:endParaRPr>
          </a:p>
        </p:txBody>
      </p:sp>
      <p:sp>
        <p:nvSpPr>
          <p:cNvPr id="4" name="object 4"/>
          <p:cNvSpPr txBox="1"/>
          <p:nvPr/>
        </p:nvSpPr>
        <p:spPr>
          <a:xfrm>
            <a:off x="762000" y="138685"/>
            <a:ext cx="10363200" cy="1502976"/>
          </a:xfrm>
          <a:prstGeom prst="rect">
            <a:avLst/>
          </a:prstGeom>
        </p:spPr>
        <p:txBody>
          <a:bodyPr vert="horz" wrap="square" lIns="0" tIns="12700" rIns="0" bIns="0" rtlCol="0">
            <a:spAutoFit/>
          </a:bodyPr>
          <a:lstStyle/>
          <a:p>
            <a:pPr marL="12700" marR="5080" algn="ctr">
              <a:lnSpc>
                <a:spcPct val="100000"/>
              </a:lnSpc>
              <a:spcBef>
                <a:spcPts val="100"/>
              </a:spcBef>
            </a:pPr>
            <a:r>
              <a:rPr sz="2400" b="1" dirty="0">
                <a:solidFill>
                  <a:srgbClr val="FFFFFF"/>
                </a:solidFill>
                <a:latin typeface="+mj-lt"/>
                <a:ea typeface="Cambria" panose="02040503050406030204" pitchFamily="18" charset="0"/>
                <a:cs typeface="Calibri"/>
              </a:rPr>
              <a:t>WORKPLAN</a:t>
            </a:r>
            <a:r>
              <a:rPr sz="2400" b="1" spc="-20"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AND</a:t>
            </a:r>
            <a:r>
              <a:rPr sz="2400" b="1" spc="-5"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BUDGET</a:t>
            </a:r>
            <a:r>
              <a:rPr sz="2400" b="1" spc="-25" dirty="0">
                <a:solidFill>
                  <a:srgbClr val="FFFFFF"/>
                </a:solidFill>
                <a:latin typeface="+mj-lt"/>
                <a:ea typeface="Cambria" panose="02040503050406030204" pitchFamily="18" charset="0"/>
                <a:cs typeface="Calibri"/>
              </a:rPr>
              <a:t> </a:t>
            </a:r>
            <a:endParaRPr lang="en-US" sz="2400" b="1" spc="-25" dirty="0">
              <a:solidFill>
                <a:srgbClr val="FFFFFF"/>
              </a:solidFill>
              <a:latin typeface="+mj-lt"/>
              <a:ea typeface="Cambria" panose="02040503050406030204" pitchFamily="18" charset="0"/>
              <a:cs typeface="Calibri"/>
            </a:endParaRPr>
          </a:p>
          <a:p>
            <a:pPr marL="12700" marR="5080" algn="ctr">
              <a:lnSpc>
                <a:spcPct val="100000"/>
              </a:lnSpc>
              <a:spcBef>
                <a:spcPts val="100"/>
              </a:spcBef>
            </a:pPr>
            <a:r>
              <a:rPr sz="2400" b="1" dirty="0">
                <a:solidFill>
                  <a:srgbClr val="FFFFFF"/>
                </a:solidFill>
                <a:latin typeface="+mj-lt"/>
                <a:ea typeface="Cambria" panose="02040503050406030204" pitchFamily="18" charset="0"/>
                <a:cs typeface="Calibri"/>
              </a:rPr>
              <a:t>FOR</a:t>
            </a:r>
            <a:r>
              <a:rPr sz="2400" b="1" spc="-25"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THE</a:t>
            </a:r>
            <a:r>
              <a:rPr sz="2400" b="1" spc="-15" dirty="0">
                <a:solidFill>
                  <a:srgbClr val="FFFFFF"/>
                </a:solidFill>
                <a:latin typeface="+mj-lt"/>
                <a:ea typeface="Cambria" panose="02040503050406030204" pitchFamily="18" charset="0"/>
                <a:cs typeface="Calibri"/>
              </a:rPr>
              <a:t> </a:t>
            </a:r>
            <a:r>
              <a:rPr sz="2400" b="1" spc="-20" dirty="0">
                <a:solidFill>
                  <a:srgbClr val="FFFFFF"/>
                </a:solidFill>
                <a:latin typeface="+mj-lt"/>
                <a:ea typeface="Cambria" panose="02040503050406030204" pitchFamily="18" charset="0"/>
                <a:cs typeface="Calibri"/>
              </a:rPr>
              <a:t>SPECIALLY</a:t>
            </a:r>
            <a:r>
              <a:rPr sz="2400" b="1" spc="-25" dirty="0">
                <a:solidFill>
                  <a:srgbClr val="FFFFFF"/>
                </a:solidFill>
                <a:latin typeface="+mj-lt"/>
                <a:ea typeface="Cambria" panose="02040503050406030204" pitchFamily="18" charset="0"/>
                <a:cs typeface="Calibri"/>
              </a:rPr>
              <a:t> </a:t>
            </a:r>
            <a:r>
              <a:rPr sz="2400" b="1" spc="-10" dirty="0">
                <a:solidFill>
                  <a:srgbClr val="FFFFFF"/>
                </a:solidFill>
                <a:latin typeface="+mj-lt"/>
                <a:ea typeface="Cambria" panose="02040503050406030204" pitchFamily="18" charset="0"/>
                <a:cs typeface="Calibri"/>
              </a:rPr>
              <a:t>PROTECTED</a:t>
            </a:r>
            <a:r>
              <a:rPr sz="2400" b="1" spc="-15"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AREAS</a:t>
            </a:r>
            <a:r>
              <a:rPr sz="2400" b="1" spc="-30"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AND</a:t>
            </a:r>
            <a:r>
              <a:rPr sz="2400" b="1" spc="-5" dirty="0">
                <a:solidFill>
                  <a:srgbClr val="FFFFFF"/>
                </a:solidFill>
                <a:latin typeface="+mj-lt"/>
                <a:ea typeface="Cambria" panose="02040503050406030204" pitchFamily="18" charset="0"/>
                <a:cs typeface="Calibri"/>
              </a:rPr>
              <a:t> </a:t>
            </a:r>
            <a:r>
              <a:rPr sz="2400" b="1" spc="-10" dirty="0">
                <a:solidFill>
                  <a:srgbClr val="FFFFFF"/>
                </a:solidFill>
                <a:latin typeface="+mj-lt"/>
                <a:ea typeface="Cambria" panose="02040503050406030204" pitchFamily="18" charset="0"/>
                <a:cs typeface="Calibri"/>
              </a:rPr>
              <a:t>WILDLIFE </a:t>
            </a:r>
            <a:r>
              <a:rPr sz="2400" b="1" spc="-25" dirty="0">
                <a:solidFill>
                  <a:srgbClr val="FFFFFF"/>
                </a:solidFill>
                <a:latin typeface="+mj-lt"/>
                <a:ea typeface="Cambria" panose="02040503050406030204" pitchFamily="18" charset="0"/>
                <a:cs typeface="Calibri"/>
              </a:rPr>
              <a:t>(SPAW)</a:t>
            </a:r>
            <a:r>
              <a:rPr sz="2400" b="1" spc="-20"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SUBPROGRAMME</a:t>
            </a:r>
            <a:r>
              <a:rPr sz="2400" b="1" spc="-55" dirty="0">
                <a:solidFill>
                  <a:srgbClr val="FFFFFF"/>
                </a:solidFill>
                <a:latin typeface="+mj-lt"/>
                <a:ea typeface="Cambria" panose="02040503050406030204" pitchFamily="18" charset="0"/>
                <a:cs typeface="Calibri"/>
              </a:rPr>
              <a:t> </a:t>
            </a:r>
            <a:endParaRPr lang="en-US" sz="2400" b="1" spc="-55" dirty="0">
              <a:solidFill>
                <a:srgbClr val="FFFFFF"/>
              </a:solidFill>
              <a:latin typeface="+mj-lt"/>
              <a:ea typeface="Cambria" panose="02040503050406030204" pitchFamily="18" charset="0"/>
              <a:cs typeface="Calibri"/>
            </a:endParaRPr>
          </a:p>
          <a:p>
            <a:pPr marL="12700" marR="5080" algn="ctr">
              <a:lnSpc>
                <a:spcPct val="100000"/>
              </a:lnSpc>
              <a:spcBef>
                <a:spcPts val="100"/>
              </a:spcBef>
            </a:pPr>
            <a:r>
              <a:rPr sz="2400" b="1" dirty="0">
                <a:solidFill>
                  <a:srgbClr val="FFFFFF"/>
                </a:solidFill>
                <a:latin typeface="+mj-lt"/>
                <a:ea typeface="Cambria" panose="02040503050406030204" pitchFamily="18" charset="0"/>
                <a:cs typeface="Calibri"/>
              </a:rPr>
              <a:t>FOR</a:t>
            </a:r>
            <a:r>
              <a:rPr sz="2400" b="1" spc="-30"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THE</a:t>
            </a:r>
            <a:r>
              <a:rPr sz="2400" b="1" spc="-15"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202</a:t>
            </a:r>
            <a:r>
              <a:rPr lang="en-US" sz="2400" b="1" dirty="0">
                <a:solidFill>
                  <a:srgbClr val="FFFFFF"/>
                </a:solidFill>
                <a:latin typeface="+mj-lt"/>
                <a:ea typeface="Cambria" panose="02040503050406030204" pitchFamily="18" charset="0"/>
                <a:cs typeface="Calibri"/>
              </a:rPr>
              <a:t>3</a:t>
            </a:r>
            <a:r>
              <a:rPr sz="2400" b="1" spc="-15"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a:t>
            </a:r>
            <a:r>
              <a:rPr sz="2400" b="1" spc="-25" dirty="0">
                <a:solidFill>
                  <a:srgbClr val="FFFFFF"/>
                </a:solidFill>
                <a:latin typeface="+mj-lt"/>
                <a:ea typeface="Cambria" panose="02040503050406030204" pitchFamily="18" charset="0"/>
                <a:cs typeface="Calibri"/>
              </a:rPr>
              <a:t> </a:t>
            </a:r>
            <a:r>
              <a:rPr sz="2400" b="1" dirty="0">
                <a:solidFill>
                  <a:srgbClr val="FFFFFF"/>
                </a:solidFill>
                <a:latin typeface="+mj-lt"/>
                <a:ea typeface="Cambria" panose="02040503050406030204" pitchFamily="18" charset="0"/>
                <a:cs typeface="Calibri"/>
              </a:rPr>
              <a:t>202</a:t>
            </a:r>
            <a:r>
              <a:rPr lang="en-US" sz="2400" b="1" dirty="0">
                <a:solidFill>
                  <a:srgbClr val="FFFFFF"/>
                </a:solidFill>
                <a:latin typeface="+mj-lt"/>
                <a:ea typeface="Cambria" panose="02040503050406030204" pitchFamily="18" charset="0"/>
                <a:cs typeface="Calibri"/>
              </a:rPr>
              <a:t>4</a:t>
            </a:r>
            <a:r>
              <a:rPr sz="2400" b="1" spc="-15" dirty="0">
                <a:solidFill>
                  <a:srgbClr val="FFFFFF"/>
                </a:solidFill>
                <a:latin typeface="+mj-lt"/>
                <a:ea typeface="Cambria" panose="02040503050406030204" pitchFamily="18" charset="0"/>
                <a:cs typeface="Calibri"/>
              </a:rPr>
              <a:t> </a:t>
            </a:r>
            <a:r>
              <a:rPr sz="2400" b="1" spc="-10" dirty="0">
                <a:solidFill>
                  <a:srgbClr val="FFFFFF"/>
                </a:solidFill>
                <a:latin typeface="+mj-lt"/>
                <a:ea typeface="Cambria" panose="02040503050406030204" pitchFamily="18" charset="0"/>
                <a:cs typeface="Calibri"/>
              </a:rPr>
              <a:t>BIENNIUM</a:t>
            </a:r>
            <a:endParaRPr sz="2400" b="1" dirty="0">
              <a:latin typeface="+mj-lt"/>
              <a:ea typeface="Cambria" panose="02040503050406030204" pitchFamily="18" charset="0"/>
              <a:cs typeface="Calibri"/>
            </a:endParaRPr>
          </a:p>
          <a:p>
            <a:pPr algn="ctr">
              <a:lnSpc>
                <a:spcPct val="100000"/>
              </a:lnSpc>
            </a:pPr>
            <a:r>
              <a:rPr sz="2400" b="1" dirty="0">
                <a:solidFill>
                  <a:srgbClr val="FFFFFF"/>
                </a:solidFill>
                <a:latin typeface="+mj-lt"/>
                <a:ea typeface="Cambria" panose="02040503050406030204" pitchFamily="18" charset="0"/>
                <a:cs typeface="Calibri"/>
              </a:rPr>
              <a:t>UNEP(DEPI)/CAR</a:t>
            </a:r>
            <a:r>
              <a:rPr sz="2400" b="1" spc="-45" dirty="0">
                <a:solidFill>
                  <a:srgbClr val="FFFFFF"/>
                </a:solidFill>
                <a:latin typeface="+mj-lt"/>
                <a:ea typeface="Cambria" panose="02040503050406030204" pitchFamily="18" charset="0"/>
                <a:cs typeface="Calibri"/>
              </a:rPr>
              <a:t> </a:t>
            </a:r>
            <a:r>
              <a:rPr sz="2400" b="1" spc="-10" dirty="0">
                <a:solidFill>
                  <a:srgbClr val="FFFFFF"/>
                </a:solidFill>
                <a:latin typeface="+mj-lt"/>
                <a:ea typeface="Cambria" panose="02040503050406030204" pitchFamily="18" charset="0"/>
                <a:cs typeface="Calibri"/>
              </a:rPr>
              <a:t>WG.</a:t>
            </a:r>
            <a:r>
              <a:rPr lang="en-US" sz="2400" b="1" spc="-10" dirty="0">
                <a:solidFill>
                  <a:srgbClr val="FFFFFF"/>
                </a:solidFill>
                <a:latin typeface="+mj-lt"/>
                <a:ea typeface="Cambria" panose="02040503050406030204" pitchFamily="18" charset="0"/>
                <a:cs typeface="Calibri"/>
              </a:rPr>
              <a:t>43</a:t>
            </a:r>
            <a:r>
              <a:rPr sz="2400" b="1" spc="-10" dirty="0">
                <a:solidFill>
                  <a:srgbClr val="FFFFFF"/>
                </a:solidFill>
                <a:latin typeface="+mj-lt"/>
                <a:ea typeface="Cambria" panose="02040503050406030204" pitchFamily="18" charset="0"/>
                <a:cs typeface="Calibri"/>
              </a:rPr>
              <a:t>/3</a:t>
            </a:r>
            <a:endParaRPr sz="2400" b="1" dirty="0">
              <a:latin typeface="+mj-lt"/>
              <a:ea typeface="Cambria" panose="02040503050406030204" pitchFamily="18" charset="0"/>
              <a:cs typeface="Calibri"/>
            </a:endParaRPr>
          </a:p>
        </p:txBody>
      </p:sp>
      <p:grpSp>
        <p:nvGrpSpPr>
          <p:cNvPr id="5" name="object 5"/>
          <p:cNvGrpSpPr/>
          <p:nvPr/>
        </p:nvGrpSpPr>
        <p:grpSpPr>
          <a:xfrm>
            <a:off x="653796" y="4986528"/>
            <a:ext cx="3199130" cy="1732914"/>
            <a:chOff x="653796" y="4986528"/>
            <a:chExt cx="3199130" cy="1732914"/>
          </a:xfrm>
        </p:grpSpPr>
        <p:pic>
          <p:nvPicPr>
            <p:cNvPr id="6" name="object 6"/>
            <p:cNvPicPr/>
            <p:nvPr/>
          </p:nvPicPr>
          <p:blipFill>
            <a:blip r:embed="rId3" cstate="print"/>
            <a:stretch>
              <a:fillRect/>
            </a:stretch>
          </p:blipFill>
          <p:spPr>
            <a:xfrm>
              <a:off x="2429256" y="5151120"/>
              <a:ext cx="1423415" cy="1402079"/>
            </a:xfrm>
            <a:prstGeom prst="rect">
              <a:avLst/>
            </a:prstGeom>
          </p:spPr>
        </p:pic>
        <p:pic>
          <p:nvPicPr>
            <p:cNvPr id="7" name="object 7"/>
            <p:cNvPicPr/>
            <p:nvPr/>
          </p:nvPicPr>
          <p:blipFill>
            <a:blip r:embed="rId4" cstate="print"/>
            <a:stretch>
              <a:fillRect/>
            </a:stretch>
          </p:blipFill>
          <p:spPr>
            <a:xfrm>
              <a:off x="653796" y="4986528"/>
              <a:ext cx="1731263" cy="1732787"/>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6175" rIns="0" bIns="0" rtlCol="0">
            <a:spAutoFit/>
          </a:bodyPr>
          <a:lstStyle/>
          <a:p>
            <a:pPr marL="12700">
              <a:lnSpc>
                <a:spcPct val="100000"/>
              </a:lnSpc>
              <a:spcBef>
                <a:spcPts val="100"/>
              </a:spcBef>
            </a:pPr>
            <a:r>
              <a:rPr dirty="0">
                <a:solidFill>
                  <a:srgbClr val="006FC0"/>
                </a:solidFill>
              </a:rPr>
              <a:t>Strengthening</a:t>
            </a:r>
            <a:r>
              <a:rPr spc="-30" dirty="0">
                <a:solidFill>
                  <a:srgbClr val="006FC0"/>
                </a:solidFill>
              </a:rPr>
              <a:t> </a:t>
            </a:r>
            <a:r>
              <a:rPr dirty="0">
                <a:solidFill>
                  <a:srgbClr val="006FC0"/>
                </a:solidFill>
              </a:rPr>
              <a:t>of</a:t>
            </a:r>
            <a:r>
              <a:rPr spc="-45" dirty="0">
                <a:solidFill>
                  <a:srgbClr val="006FC0"/>
                </a:solidFill>
              </a:rPr>
              <a:t> </a:t>
            </a:r>
            <a:r>
              <a:rPr dirty="0">
                <a:solidFill>
                  <a:srgbClr val="006FC0"/>
                </a:solidFill>
              </a:rPr>
              <a:t>Protected</a:t>
            </a:r>
            <a:r>
              <a:rPr spc="-50" dirty="0">
                <a:solidFill>
                  <a:srgbClr val="006FC0"/>
                </a:solidFill>
              </a:rPr>
              <a:t> </a:t>
            </a:r>
            <a:r>
              <a:rPr dirty="0">
                <a:solidFill>
                  <a:srgbClr val="006FC0"/>
                </a:solidFill>
              </a:rPr>
              <a:t>Areas</a:t>
            </a:r>
            <a:r>
              <a:rPr spc="-55" dirty="0">
                <a:solidFill>
                  <a:srgbClr val="006FC0"/>
                </a:solidFill>
              </a:rPr>
              <a:t> </a:t>
            </a:r>
            <a:r>
              <a:rPr dirty="0">
                <a:solidFill>
                  <a:srgbClr val="006FC0"/>
                </a:solidFill>
              </a:rPr>
              <a:t>in</a:t>
            </a:r>
            <a:r>
              <a:rPr spc="-45" dirty="0">
                <a:solidFill>
                  <a:srgbClr val="006FC0"/>
                </a:solidFill>
              </a:rPr>
              <a:t> </a:t>
            </a:r>
            <a:r>
              <a:rPr dirty="0">
                <a:solidFill>
                  <a:srgbClr val="006FC0"/>
                </a:solidFill>
              </a:rPr>
              <a:t>the</a:t>
            </a:r>
            <a:r>
              <a:rPr spc="-45" dirty="0">
                <a:solidFill>
                  <a:srgbClr val="006FC0"/>
                </a:solidFill>
              </a:rPr>
              <a:t> </a:t>
            </a:r>
            <a:r>
              <a:rPr spc="-25" dirty="0">
                <a:solidFill>
                  <a:srgbClr val="006FC0"/>
                </a:solidFill>
              </a:rPr>
              <a:t>WCR</a:t>
            </a:r>
          </a:p>
        </p:txBody>
      </p:sp>
      <p:sp>
        <p:nvSpPr>
          <p:cNvPr id="3" name="object 3"/>
          <p:cNvSpPr txBox="1"/>
          <p:nvPr/>
        </p:nvSpPr>
        <p:spPr>
          <a:xfrm>
            <a:off x="2100638" y="1736721"/>
            <a:ext cx="8809355" cy="4583947"/>
          </a:xfrm>
          <a:prstGeom prst="rect">
            <a:avLst/>
          </a:prstGeom>
        </p:spPr>
        <p:txBody>
          <a:bodyPr vert="horz" wrap="square" lIns="0" tIns="140335" rIns="0" bIns="0" rtlCol="0">
            <a:spAutoFit/>
          </a:bodyPr>
          <a:lstStyle/>
          <a:p>
            <a:pPr marL="241300" indent="-228600">
              <a:lnSpc>
                <a:spcPct val="100000"/>
              </a:lnSpc>
              <a:spcBef>
                <a:spcPts val="1105"/>
              </a:spcBef>
              <a:buClr>
                <a:srgbClr val="00AFEF"/>
              </a:buClr>
              <a:buFont typeface="Arial"/>
              <a:buChar char="•"/>
              <a:tabLst>
                <a:tab pos="241300" algn="l"/>
              </a:tabLst>
            </a:pPr>
            <a:r>
              <a:rPr lang="en-US" sz="2800" dirty="0">
                <a:latin typeface="Calibri"/>
                <a:cs typeface="Calibri"/>
              </a:rPr>
              <a:t>Strengthening of MPAs (</a:t>
            </a:r>
            <a:r>
              <a:rPr lang="en-US" sz="2800" dirty="0" err="1">
                <a:latin typeface="Calibri"/>
                <a:cs typeface="Calibri"/>
              </a:rPr>
              <a:t>prioritising</a:t>
            </a:r>
            <a:r>
              <a:rPr lang="en-US" sz="2800" dirty="0">
                <a:latin typeface="Calibri"/>
                <a:cs typeface="Calibri"/>
              </a:rPr>
              <a:t> MPAs listed under SPAW)</a:t>
            </a:r>
          </a:p>
          <a:p>
            <a:pPr marL="241300" indent="-228600">
              <a:lnSpc>
                <a:spcPct val="100000"/>
              </a:lnSpc>
              <a:spcBef>
                <a:spcPts val="1105"/>
              </a:spcBef>
              <a:buClr>
                <a:srgbClr val="00AFEF"/>
              </a:buClr>
              <a:buFont typeface="Arial"/>
              <a:buChar char="•"/>
              <a:tabLst>
                <a:tab pos="241300" algn="l"/>
              </a:tabLst>
            </a:pPr>
            <a:r>
              <a:rPr lang="en-US" sz="2800" dirty="0">
                <a:latin typeface="Calibri"/>
                <a:cs typeface="Calibri"/>
              </a:rPr>
              <a:t>Enhance the network of MPA practitioners </a:t>
            </a:r>
            <a:r>
              <a:rPr lang="en-US" i="1" dirty="0">
                <a:latin typeface="Calibri"/>
                <a:cs typeface="Calibri"/>
              </a:rPr>
              <a:t>(*Subject to decision by SPAW COP12 and funding availability)</a:t>
            </a:r>
          </a:p>
          <a:p>
            <a:pPr marL="241300" indent="-228600">
              <a:lnSpc>
                <a:spcPct val="100000"/>
              </a:lnSpc>
              <a:spcBef>
                <a:spcPts val="1105"/>
              </a:spcBef>
              <a:buClr>
                <a:srgbClr val="00AFEF"/>
              </a:buClr>
              <a:buFont typeface="Arial"/>
              <a:buChar char="•"/>
              <a:tabLst>
                <a:tab pos="241300" algn="l"/>
              </a:tabLst>
            </a:pPr>
            <a:r>
              <a:rPr lang="en-US" sz="2800" dirty="0">
                <a:latin typeface="Calibri"/>
                <a:cs typeface="Calibri"/>
              </a:rPr>
              <a:t>Continued development, maintenance and promotion of the Regional MPA Database</a:t>
            </a:r>
          </a:p>
          <a:p>
            <a:pPr marL="241300" indent="-228600">
              <a:lnSpc>
                <a:spcPct val="100000"/>
              </a:lnSpc>
              <a:spcBef>
                <a:spcPts val="1105"/>
              </a:spcBef>
              <a:buClr>
                <a:srgbClr val="00AFEF"/>
              </a:buClr>
              <a:buFont typeface="Arial"/>
              <a:buChar char="•"/>
              <a:tabLst>
                <a:tab pos="241300" algn="l"/>
              </a:tabLst>
            </a:pPr>
            <a:r>
              <a:rPr lang="en-US" sz="2800" dirty="0">
                <a:latin typeface="Calibri"/>
                <a:cs typeface="Calibri"/>
              </a:rPr>
              <a:t>Synergies with national and international MPA initiatives and efforts</a:t>
            </a:r>
          </a:p>
          <a:p>
            <a:pPr marL="241300" indent="-228600">
              <a:lnSpc>
                <a:spcPct val="100000"/>
              </a:lnSpc>
              <a:spcBef>
                <a:spcPts val="1105"/>
              </a:spcBef>
              <a:buClr>
                <a:srgbClr val="00AFEF"/>
              </a:buClr>
              <a:buFont typeface="Arial"/>
              <a:buChar char="•"/>
              <a:tabLst>
                <a:tab pos="241300" algn="l"/>
              </a:tabLst>
            </a:pPr>
            <a:r>
              <a:rPr lang="en-US" sz="2800" dirty="0">
                <a:latin typeface="Calibri"/>
                <a:cs typeface="Calibri"/>
              </a:rPr>
              <a:t>SPAW-RAC contribution</a:t>
            </a:r>
          </a:p>
        </p:txBody>
      </p:sp>
      <p:sp>
        <p:nvSpPr>
          <p:cNvPr id="4" name="object 4"/>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6FC0">
              <a:alpha val="23919"/>
            </a:srgbClr>
          </a:solidFill>
        </p:spPr>
        <p:txBody>
          <a:bodyPr wrap="square" lIns="0" tIns="0" rIns="0" bIns="0" rtlCol="0"/>
          <a:lstStyle/>
          <a:p>
            <a:endParaRPr dirty="0"/>
          </a:p>
        </p:txBody>
      </p:sp>
      <p:sp>
        <p:nvSpPr>
          <p:cNvPr id="5" name="object 5"/>
          <p:cNvSpPr txBox="1"/>
          <p:nvPr/>
        </p:nvSpPr>
        <p:spPr>
          <a:xfrm>
            <a:off x="0" y="507491"/>
            <a:ext cx="1641475" cy="624840"/>
          </a:xfrm>
          <a:prstGeom prst="rect">
            <a:avLst/>
          </a:prstGeom>
          <a:solidFill>
            <a:srgbClr val="00AFEF"/>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2.2</a:t>
            </a:r>
            <a:endParaRPr sz="3400">
              <a:latin typeface="Calibri"/>
              <a:cs typeface="Calibri"/>
            </a:endParaRPr>
          </a:p>
        </p:txBody>
      </p:sp>
      <p:sp>
        <p:nvSpPr>
          <p:cNvPr id="6" name="object 6"/>
          <p:cNvSpPr txBox="1"/>
          <p:nvPr/>
        </p:nvSpPr>
        <p:spPr>
          <a:xfrm>
            <a:off x="459163" y="2588505"/>
            <a:ext cx="723147" cy="2056399"/>
          </a:xfrm>
          <a:prstGeom prst="rect">
            <a:avLst/>
          </a:prstGeom>
        </p:spPr>
        <p:txBody>
          <a:bodyPr vert="vert270" wrap="square" lIns="0" tIns="0" rIns="0" bIns="0" rtlCol="0">
            <a:spAutoFit/>
          </a:bodyPr>
          <a:lstStyle/>
          <a:p>
            <a:pPr marL="12700" algn="ctr">
              <a:lnSpc>
                <a:spcPts val="2755"/>
              </a:lnSpc>
            </a:pPr>
            <a:r>
              <a:rPr lang="en-029" sz="2800" b="1" spc="-10" dirty="0">
                <a:solidFill>
                  <a:srgbClr val="006FC0"/>
                </a:solidFill>
                <a:latin typeface="Calibri"/>
                <a:cs typeface="Calibri"/>
              </a:rPr>
              <a:t>Planned Activities</a:t>
            </a:r>
            <a:endParaRPr sz="2800" dirty="0">
              <a:latin typeface="Calibri"/>
              <a:cs typeface="Calibri"/>
            </a:endParaRPr>
          </a:p>
        </p:txBody>
      </p:sp>
    </p:spTree>
    <p:extLst>
      <p:ext uri="{BB962C8B-B14F-4D97-AF65-F5344CB8AC3E}">
        <p14:creationId xmlns:p14="http://schemas.microsoft.com/office/powerpoint/2010/main" val="241910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6256"/>
            <a:ext cx="12191998" cy="4953000"/>
          </a:xfrm>
          <a:prstGeom prst="rect">
            <a:avLst/>
          </a:prstGeom>
        </p:spPr>
      </p:pic>
      <p:sp>
        <p:nvSpPr>
          <p:cNvPr id="3" name="object 3"/>
          <p:cNvSpPr txBox="1"/>
          <p:nvPr/>
        </p:nvSpPr>
        <p:spPr>
          <a:xfrm>
            <a:off x="374727" y="2236382"/>
            <a:ext cx="4180840" cy="1458733"/>
          </a:xfrm>
          <a:prstGeom prst="rect">
            <a:avLst/>
          </a:prstGeom>
        </p:spPr>
        <p:txBody>
          <a:bodyPr vert="horz" wrap="square" lIns="0" tIns="47625" rIns="0" bIns="0" rtlCol="0">
            <a:spAutoFit/>
          </a:bodyPr>
          <a:lstStyle/>
          <a:p>
            <a:pPr marL="12700" marR="5080" algn="just">
              <a:lnSpc>
                <a:spcPts val="2160"/>
              </a:lnSpc>
              <a:spcBef>
                <a:spcPts val="375"/>
              </a:spcBef>
            </a:pPr>
            <a:r>
              <a:rPr b="1" dirty="0">
                <a:solidFill>
                  <a:srgbClr val="FFFFFF"/>
                </a:solidFill>
                <a:latin typeface="Corbel"/>
                <a:cs typeface="Corbel"/>
              </a:rPr>
              <a:t>Result</a:t>
            </a:r>
            <a:r>
              <a:rPr b="1" spc="-45" dirty="0">
                <a:solidFill>
                  <a:srgbClr val="FFFFFF"/>
                </a:solidFill>
                <a:latin typeface="Corbel"/>
                <a:cs typeface="Corbel"/>
              </a:rPr>
              <a:t> </a:t>
            </a:r>
            <a:r>
              <a:rPr b="1" dirty="0">
                <a:solidFill>
                  <a:srgbClr val="FFFFFF"/>
                </a:solidFill>
                <a:latin typeface="Corbel"/>
                <a:cs typeface="Corbel"/>
              </a:rPr>
              <a:t>2.2</a:t>
            </a:r>
            <a:r>
              <a:rPr b="1" spc="-35" dirty="0">
                <a:solidFill>
                  <a:srgbClr val="FFFFFF"/>
                </a:solidFill>
                <a:latin typeface="Corbel"/>
                <a:cs typeface="Corbel"/>
              </a:rPr>
              <a:t> </a:t>
            </a:r>
            <a:r>
              <a:rPr b="1" dirty="0">
                <a:solidFill>
                  <a:srgbClr val="FFFFFF"/>
                </a:solidFill>
                <a:latin typeface="Corbel"/>
                <a:cs typeface="Corbel"/>
              </a:rPr>
              <a:t>Functional</a:t>
            </a:r>
            <a:r>
              <a:rPr b="1" spc="-45" dirty="0">
                <a:solidFill>
                  <a:srgbClr val="FFFFFF"/>
                </a:solidFill>
                <a:latin typeface="Corbel"/>
                <a:cs typeface="Corbel"/>
              </a:rPr>
              <a:t> </a:t>
            </a:r>
            <a:r>
              <a:rPr b="1" dirty="0">
                <a:solidFill>
                  <a:srgbClr val="FFFFFF"/>
                </a:solidFill>
                <a:latin typeface="Corbel"/>
                <a:cs typeface="Corbel"/>
              </a:rPr>
              <a:t>Network(s)</a:t>
            </a:r>
            <a:r>
              <a:rPr b="1" spc="-40" dirty="0">
                <a:solidFill>
                  <a:srgbClr val="FFFFFF"/>
                </a:solidFill>
                <a:latin typeface="Corbel"/>
                <a:cs typeface="Corbel"/>
              </a:rPr>
              <a:t> </a:t>
            </a:r>
            <a:r>
              <a:rPr b="1" spc="-25" dirty="0">
                <a:solidFill>
                  <a:srgbClr val="FFFFFF"/>
                </a:solidFill>
                <a:latin typeface="Corbel"/>
                <a:cs typeface="Corbel"/>
              </a:rPr>
              <a:t>of </a:t>
            </a:r>
            <a:r>
              <a:rPr b="1" spc="-60" dirty="0">
                <a:solidFill>
                  <a:srgbClr val="FFFFFF"/>
                </a:solidFill>
                <a:latin typeface="Corbel"/>
                <a:cs typeface="Corbel"/>
              </a:rPr>
              <a:t>SPAW-</a:t>
            </a:r>
            <a:r>
              <a:rPr b="1" dirty="0">
                <a:solidFill>
                  <a:srgbClr val="FFFFFF"/>
                </a:solidFill>
                <a:latin typeface="Corbel"/>
                <a:cs typeface="Corbel"/>
              </a:rPr>
              <a:t>listed</a:t>
            </a:r>
            <a:r>
              <a:rPr b="1" spc="-25" dirty="0">
                <a:solidFill>
                  <a:srgbClr val="FFFFFF"/>
                </a:solidFill>
                <a:latin typeface="Corbel"/>
                <a:cs typeface="Corbel"/>
              </a:rPr>
              <a:t> </a:t>
            </a:r>
            <a:r>
              <a:rPr b="1" dirty="0">
                <a:solidFill>
                  <a:srgbClr val="FFFFFF"/>
                </a:solidFill>
                <a:latin typeface="Corbel"/>
                <a:cs typeface="Corbel"/>
              </a:rPr>
              <a:t>Protected</a:t>
            </a:r>
            <a:r>
              <a:rPr b="1" spc="-70" dirty="0">
                <a:solidFill>
                  <a:srgbClr val="FFFFFF"/>
                </a:solidFill>
                <a:latin typeface="Corbel"/>
                <a:cs typeface="Corbel"/>
              </a:rPr>
              <a:t> </a:t>
            </a:r>
            <a:r>
              <a:rPr b="1" dirty="0">
                <a:solidFill>
                  <a:srgbClr val="FFFFFF"/>
                </a:solidFill>
                <a:latin typeface="Corbel"/>
                <a:cs typeface="Corbel"/>
              </a:rPr>
              <a:t>Areas </a:t>
            </a:r>
            <a:r>
              <a:rPr b="1" spc="-10" dirty="0">
                <a:solidFill>
                  <a:srgbClr val="FFFFFF"/>
                </a:solidFill>
                <a:latin typeface="Corbel"/>
                <a:cs typeface="Corbel"/>
              </a:rPr>
              <a:t>covering </a:t>
            </a:r>
            <a:r>
              <a:rPr b="1" dirty="0">
                <a:solidFill>
                  <a:srgbClr val="FFFFFF"/>
                </a:solidFill>
                <a:latin typeface="Corbel"/>
                <a:cs typeface="Corbel"/>
              </a:rPr>
              <a:t>interconnected</a:t>
            </a:r>
            <a:r>
              <a:rPr b="1" spc="-50" dirty="0">
                <a:solidFill>
                  <a:srgbClr val="FFFFFF"/>
                </a:solidFill>
                <a:latin typeface="Corbel"/>
                <a:cs typeface="Corbel"/>
              </a:rPr>
              <a:t> </a:t>
            </a:r>
            <a:r>
              <a:rPr b="1" dirty="0">
                <a:solidFill>
                  <a:srgbClr val="FFFFFF"/>
                </a:solidFill>
                <a:latin typeface="Corbel"/>
                <a:cs typeface="Corbel"/>
              </a:rPr>
              <a:t>marine</a:t>
            </a:r>
            <a:r>
              <a:rPr b="1" spc="-40" dirty="0">
                <a:solidFill>
                  <a:srgbClr val="FFFFFF"/>
                </a:solidFill>
                <a:latin typeface="Corbel"/>
                <a:cs typeface="Corbel"/>
              </a:rPr>
              <a:t> </a:t>
            </a:r>
            <a:r>
              <a:rPr b="1" dirty="0">
                <a:solidFill>
                  <a:srgbClr val="FFFFFF"/>
                </a:solidFill>
                <a:latin typeface="Corbel"/>
                <a:cs typeface="Corbel"/>
              </a:rPr>
              <a:t>habitats</a:t>
            </a:r>
            <a:r>
              <a:rPr b="1" spc="-40" dirty="0">
                <a:solidFill>
                  <a:srgbClr val="FFFFFF"/>
                </a:solidFill>
                <a:latin typeface="Corbel"/>
                <a:cs typeface="Corbel"/>
              </a:rPr>
              <a:t> </a:t>
            </a:r>
            <a:r>
              <a:rPr b="1" spc="-25" dirty="0">
                <a:solidFill>
                  <a:srgbClr val="FFFFFF"/>
                </a:solidFill>
                <a:latin typeface="Corbel"/>
                <a:cs typeface="Corbel"/>
              </a:rPr>
              <a:t>and </a:t>
            </a:r>
            <a:r>
              <a:rPr b="1" dirty="0">
                <a:solidFill>
                  <a:srgbClr val="FFFFFF"/>
                </a:solidFill>
                <a:latin typeface="Corbel"/>
                <a:cs typeface="Corbel"/>
              </a:rPr>
              <a:t>ecosystems</a:t>
            </a:r>
            <a:r>
              <a:rPr b="1" spc="-20" dirty="0">
                <a:solidFill>
                  <a:srgbClr val="FFFFFF"/>
                </a:solidFill>
                <a:latin typeface="Corbel"/>
                <a:cs typeface="Corbel"/>
              </a:rPr>
              <a:t> </a:t>
            </a:r>
            <a:r>
              <a:rPr b="1" dirty="0">
                <a:solidFill>
                  <a:srgbClr val="FFFFFF"/>
                </a:solidFill>
                <a:latin typeface="Corbel"/>
                <a:cs typeface="Corbel"/>
              </a:rPr>
              <a:t>for</a:t>
            </a:r>
            <a:r>
              <a:rPr b="1" spc="-25" dirty="0">
                <a:solidFill>
                  <a:srgbClr val="FFFFFF"/>
                </a:solidFill>
                <a:latin typeface="Corbel"/>
                <a:cs typeface="Corbel"/>
              </a:rPr>
              <a:t> </a:t>
            </a:r>
            <a:r>
              <a:rPr b="1" dirty="0">
                <a:solidFill>
                  <a:srgbClr val="FFFFFF"/>
                </a:solidFill>
                <a:latin typeface="Corbel"/>
                <a:cs typeface="Corbel"/>
              </a:rPr>
              <a:t>restoring</a:t>
            </a:r>
            <a:r>
              <a:rPr b="1" spc="-30" dirty="0">
                <a:solidFill>
                  <a:srgbClr val="FFFFFF"/>
                </a:solidFill>
                <a:latin typeface="Corbel"/>
                <a:cs typeface="Corbel"/>
              </a:rPr>
              <a:t> </a:t>
            </a:r>
            <a:r>
              <a:rPr b="1" dirty="0">
                <a:solidFill>
                  <a:srgbClr val="FFFFFF"/>
                </a:solidFill>
                <a:latin typeface="Corbel"/>
                <a:cs typeface="Corbel"/>
              </a:rPr>
              <a:t>and</a:t>
            </a:r>
            <a:r>
              <a:rPr b="1" spc="-25" dirty="0">
                <a:solidFill>
                  <a:srgbClr val="FFFFFF"/>
                </a:solidFill>
                <a:latin typeface="Corbel"/>
                <a:cs typeface="Corbel"/>
              </a:rPr>
              <a:t> </a:t>
            </a:r>
            <a:r>
              <a:rPr b="1" spc="-10" dirty="0">
                <a:solidFill>
                  <a:srgbClr val="FFFFFF"/>
                </a:solidFill>
                <a:latin typeface="Corbel"/>
                <a:cs typeface="Corbel"/>
              </a:rPr>
              <a:t>sustaining </a:t>
            </a:r>
            <a:r>
              <a:rPr b="1" dirty="0">
                <a:solidFill>
                  <a:srgbClr val="FFFFFF"/>
                </a:solidFill>
                <a:latin typeface="Corbel"/>
                <a:cs typeface="Corbel"/>
              </a:rPr>
              <a:t>the</a:t>
            </a:r>
            <a:r>
              <a:rPr b="1" spc="-5" dirty="0">
                <a:solidFill>
                  <a:srgbClr val="FFFFFF"/>
                </a:solidFill>
                <a:latin typeface="Corbel"/>
                <a:cs typeface="Corbel"/>
              </a:rPr>
              <a:t> </a:t>
            </a:r>
            <a:r>
              <a:rPr b="1" dirty="0">
                <a:solidFill>
                  <a:srgbClr val="FFFFFF"/>
                </a:solidFill>
                <a:latin typeface="Corbel"/>
                <a:cs typeface="Corbel"/>
              </a:rPr>
              <a:t>health</a:t>
            </a:r>
            <a:r>
              <a:rPr b="1" spc="-35" dirty="0">
                <a:solidFill>
                  <a:srgbClr val="FFFFFF"/>
                </a:solidFill>
                <a:latin typeface="Corbel"/>
                <a:cs typeface="Corbel"/>
              </a:rPr>
              <a:t> </a:t>
            </a:r>
            <a:r>
              <a:rPr b="1" dirty="0">
                <a:solidFill>
                  <a:srgbClr val="FFFFFF"/>
                </a:solidFill>
                <a:latin typeface="Corbel"/>
                <a:cs typeface="Corbel"/>
              </a:rPr>
              <a:t>of</a:t>
            </a:r>
            <a:r>
              <a:rPr b="1" spc="-15" dirty="0">
                <a:solidFill>
                  <a:srgbClr val="FFFFFF"/>
                </a:solidFill>
                <a:latin typeface="Corbel"/>
                <a:cs typeface="Corbel"/>
              </a:rPr>
              <a:t> </a:t>
            </a:r>
            <a:r>
              <a:rPr b="1" dirty="0">
                <a:solidFill>
                  <a:srgbClr val="FFFFFF"/>
                </a:solidFill>
                <a:latin typeface="Corbel"/>
                <a:cs typeface="Corbel"/>
              </a:rPr>
              <a:t>the </a:t>
            </a:r>
            <a:r>
              <a:rPr b="1" spc="-10" dirty="0">
                <a:solidFill>
                  <a:srgbClr val="FFFFFF"/>
                </a:solidFill>
                <a:latin typeface="Corbel"/>
                <a:cs typeface="Corbel"/>
              </a:rPr>
              <a:t>oceans.</a:t>
            </a:r>
            <a:endParaRPr b="1" dirty="0">
              <a:latin typeface="Corbel"/>
              <a:cs typeface="Corbel"/>
            </a:endParaRPr>
          </a:p>
        </p:txBody>
      </p:sp>
      <p:pic>
        <p:nvPicPr>
          <p:cNvPr id="4" name="object 4"/>
          <p:cNvPicPr/>
          <p:nvPr/>
        </p:nvPicPr>
        <p:blipFill>
          <a:blip r:embed="rId3" cstate="print"/>
          <a:stretch>
            <a:fillRect/>
          </a:stretch>
        </p:blipFill>
        <p:spPr>
          <a:xfrm>
            <a:off x="708589" y="5462933"/>
            <a:ext cx="5120639" cy="877823"/>
          </a:xfrm>
          <a:prstGeom prst="rect">
            <a:avLst/>
          </a:prstGeom>
        </p:spPr>
      </p:pic>
      <p:sp>
        <p:nvSpPr>
          <p:cNvPr id="5" name="object 5"/>
          <p:cNvSpPr txBox="1">
            <a:spLocks noGrp="1"/>
          </p:cNvSpPr>
          <p:nvPr>
            <p:ph type="title"/>
          </p:nvPr>
        </p:nvSpPr>
        <p:spPr>
          <a:xfrm>
            <a:off x="374727" y="82474"/>
            <a:ext cx="5570064" cy="1428596"/>
          </a:xfrm>
          <a:prstGeom prst="rect">
            <a:avLst/>
          </a:prstGeom>
        </p:spPr>
        <p:txBody>
          <a:bodyPr vert="horz" wrap="square" lIns="0" tIns="683260" rIns="0" bIns="0" rtlCol="0">
            <a:spAutoFit/>
          </a:bodyPr>
          <a:lstStyle/>
          <a:p>
            <a:pPr marL="27940">
              <a:lnSpc>
                <a:spcPct val="100000"/>
              </a:lnSpc>
              <a:spcBef>
                <a:spcPts val="100"/>
              </a:spcBef>
            </a:pPr>
            <a:r>
              <a:rPr dirty="0">
                <a:solidFill>
                  <a:srgbClr val="FFFFFF"/>
                </a:solidFill>
              </a:rPr>
              <a:t>ACP</a:t>
            </a:r>
            <a:r>
              <a:rPr spc="-55" dirty="0">
                <a:solidFill>
                  <a:srgbClr val="FFFFFF"/>
                </a:solidFill>
              </a:rPr>
              <a:t> </a:t>
            </a:r>
            <a:r>
              <a:rPr dirty="0">
                <a:solidFill>
                  <a:srgbClr val="FFFFFF"/>
                </a:solidFill>
              </a:rPr>
              <a:t>MEA</a:t>
            </a:r>
            <a:r>
              <a:rPr spc="-50" dirty="0">
                <a:solidFill>
                  <a:srgbClr val="FFFFFF"/>
                </a:solidFill>
              </a:rPr>
              <a:t> </a:t>
            </a:r>
            <a:r>
              <a:rPr dirty="0">
                <a:solidFill>
                  <a:srgbClr val="FFFFFF"/>
                </a:solidFill>
              </a:rPr>
              <a:t>Phase</a:t>
            </a:r>
            <a:r>
              <a:rPr spc="-50" dirty="0">
                <a:solidFill>
                  <a:srgbClr val="FFFFFF"/>
                </a:solidFill>
              </a:rPr>
              <a:t> </a:t>
            </a:r>
            <a:r>
              <a:rPr spc="-25" dirty="0">
                <a:solidFill>
                  <a:srgbClr val="FFFFFF"/>
                </a:solidFill>
              </a:rPr>
              <a:t>III</a:t>
            </a:r>
          </a:p>
        </p:txBody>
      </p:sp>
      <p:sp>
        <p:nvSpPr>
          <p:cNvPr id="6" name="object 5">
            <a:extLst>
              <a:ext uri="{FF2B5EF4-FFF2-40B4-BE49-F238E27FC236}">
                <a16:creationId xmlns:a16="http://schemas.microsoft.com/office/drawing/2014/main" id="{CCC66432-1706-2644-D3C4-2C1F43355177}"/>
              </a:ext>
            </a:extLst>
          </p:cNvPr>
          <p:cNvSpPr txBox="1">
            <a:spLocks/>
          </p:cNvSpPr>
          <p:nvPr/>
        </p:nvSpPr>
        <p:spPr>
          <a:xfrm>
            <a:off x="6597353" y="82474"/>
            <a:ext cx="5570064" cy="1428596"/>
          </a:xfrm>
          <a:prstGeom prst="rect">
            <a:avLst/>
          </a:prstGeom>
        </p:spPr>
        <p:txBody>
          <a:bodyPr vert="horz" wrap="square" lIns="0" tIns="683260" rIns="0" bIns="0" rtlCol="0">
            <a:spAutoFit/>
          </a:bodyPr>
          <a:lstStyle>
            <a:lvl1pPr>
              <a:defRPr sz="4800" b="1" i="0">
                <a:solidFill>
                  <a:srgbClr val="006FC0"/>
                </a:solidFill>
                <a:latin typeface="Cambria"/>
                <a:ea typeface="+mj-ea"/>
                <a:cs typeface="Cambria"/>
              </a:defRPr>
            </a:lvl1pPr>
          </a:lstStyle>
          <a:p>
            <a:pPr marL="27940">
              <a:spcBef>
                <a:spcPts val="100"/>
              </a:spcBef>
            </a:pPr>
            <a:r>
              <a:rPr lang="en-029" dirty="0">
                <a:solidFill>
                  <a:srgbClr val="FFFFFF"/>
                </a:solidFill>
              </a:rPr>
              <a:t>GEF IW Learn 5</a:t>
            </a:r>
            <a:endParaRPr lang="en-029" spc="-25" dirty="0">
              <a:solidFill>
                <a:srgbClr val="FFFFFF"/>
              </a:solidFill>
            </a:endParaRPr>
          </a:p>
        </p:txBody>
      </p:sp>
      <p:pic>
        <p:nvPicPr>
          <p:cNvPr id="7" name="Picture 6">
            <a:extLst>
              <a:ext uri="{FF2B5EF4-FFF2-40B4-BE49-F238E27FC236}">
                <a16:creationId xmlns:a16="http://schemas.microsoft.com/office/drawing/2014/main" id="{66AA2235-2E4D-A226-B873-082A4778BAB1}"/>
              </a:ext>
            </a:extLst>
          </p:cNvPr>
          <p:cNvPicPr>
            <a:picLocks noChangeAspect="1"/>
          </p:cNvPicPr>
          <p:nvPr/>
        </p:nvPicPr>
        <p:blipFill>
          <a:blip r:embed="rId4"/>
          <a:stretch>
            <a:fillRect/>
          </a:stretch>
        </p:blipFill>
        <p:spPr>
          <a:xfrm>
            <a:off x="8604029" y="5217174"/>
            <a:ext cx="1136633" cy="1172910"/>
          </a:xfrm>
          <a:prstGeom prst="rect">
            <a:avLst/>
          </a:prstGeom>
        </p:spPr>
      </p:pic>
      <p:sp>
        <p:nvSpPr>
          <p:cNvPr id="8" name="object 3">
            <a:extLst>
              <a:ext uri="{FF2B5EF4-FFF2-40B4-BE49-F238E27FC236}">
                <a16:creationId xmlns:a16="http://schemas.microsoft.com/office/drawing/2014/main" id="{8DC39DF2-1DE5-C535-0C03-90DAFF8B9FDA}"/>
              </a:ext>
            </a:extLst>
          </p:cNvPr>
          <p:cNvSpPr txBox="1"/>
          <p:nvPr/>
        </p:nvSpPr>
        <p:spPr>
          <a:xfrm>
            <a:off x="6630668" y="1758988"/>
            <a:ext cx="4180840" cy="2962349"/>
          </a:xfrm>
          <a:prstGeom prst="rect">
            <a:avLst/>
          </a:prstGeom>
        </p:spPr>
        <p:txBody>
          <a:bodyPr vert="horz" wrap="square" lIns="0" tIns="47625" rIns="0" bIns="0" rtlCol="0">
            <a:spAutoFit/>
          </a:bodyPr>
          <a:lstStyle/>
          <a:p>
            <a:pPr marL="12700" marR="5080" algn="just">
              <a:lnSpc>
                <a:spcPts val="2160"/>
              </a:lnSpc>
              <a:spcBef>
                <a:spcPts val="375"/>
              </a:spcBef>
            </a:pPr>
            <a:r>
              <a:rPr lang="en-029" b="1" dirty="0">
                <a:solidFill>
                  <a:srgbClr val="FFFFFF"/>
                </a:solidFill>
                <a:latin typeface="Corbel"/>
                <a:cs typeface="Corbel"/>
              </a:rPr>
              <a:t>● Component 3: Deliver Intra and Inter-Regional Coordination and Knowledge Management Across Focal Areas in Small Island Developing States to Improve Portfolio Performance </a:t>
            </a:r>
          </a:p>
          <a:p>
            <a:pPr marL="12700" marR="5080" algn="just">
              <a:lnSpc>
                <a:spcPts val="2160"/>
              </a:lnSpc>
              <a:spcBef>
                <a:spcPts val="375"/>
              </a:spcBef>
            </a:pPr>
            <a:endParaRPr lang="en-029" b="1" dirty="0">
              <a:solidFill>
                <a:srgbClr val="FFFFFF"/>
              </a:solidFill>
              <a:latin typeface="Corbel"/>
              <a:cs typeface="Corbel"/>
            </a:endParaRPr>
          </a:p>
          <a:p>
            <a:pPr marL="12700" marR="5080" algn="just">
              <a:lnSpc>
                <a:spcPts val="2160"/>
              </a:lnSpc>
              <a:spcBef>
                <a:spcPts val="375"/>
              </a:spcBef>
            </a:pPr>
            <a:r>
              <a:rPr lang="en-029" b="1" dirty="0">
                <a:solidFill>
                  <a:srgbClr val="FFFFFF"/>
                </a:solidFill>
                <a:latin typeface="Corbel"/>
                <a:cs typeface="Corbel"/>
              </a:rPr>
              <a:t>● Component 4: Deliver Support to Surface Freshwater, Groundwater and Large Marine Ecosystem Subsets in Support of Portfolio Strategic Priorities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3387" y="1527047"/>
            <a:ext cx="9863455" cy="4496744"/>
          </a:xfrm>
          <a:prstGeom prst="rect">
            <a:avLst/>
          </a:prstGeom>
        </p:spPr>
        <p:txBody>
          <a:bodyPr vert="horz" wrap="square" lIns="0" tIns="13335" rIns="0" bIns="0" rtlCol="0">
            <a:spAutoFit/>
          </a:bodyPr>
          <a:lstStyle/>
          <a:p>
            <a:pPr marL="12700" algn="just">
              <a:lnSpc>
                <a:spcPct val="100000"/>
              </a:lnSpc>
              <a:spcBef>
                <a:spcPts val="105"/>
              </a:spcBef>
            </a:pPr>
            <a:r>
              <a:rPr lang="en-029" dirty="0">
                <a:latin typeface="Calibri"/>
                <a:cs typeface="Calibri"/>
              </a:rPr>
              <a:t>4 years (2023-2027)</a:t>
            </a:r>
          </a:p>
          <a:p>
            <a:pPr marL="12700" algn="just">
              <a:lnSpc>
                <a:spcPct val="100000"/>
              </a:lnSpc>
              <a:spcBef>
                <a:spcPts val="105"/>
              </a:spcBef>
            </a:pPr>
            <a:endParaRPr lang="en-029"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r>
              <a:rPr lang="en-029" dirty="0">
                <a:latin typeface="Calibri"/>
                <a:cs typeface="Calibri"/>
              </a:rPr>
              <a:t>Protect, restore, and harness the natural coastal and marine capital of the Caribbean and North Brazil Shelf LME to catalyse investments in a climate-resilient</a:t>
            </a:r>
            <a:r>
              <a:rPr lang="en-029" b="1" dirty="0">
                <a:latin typeface="Calibri"/>
                <a:cs typeface="Calibri"/>
              </a:rPr>
              <a:t>, </a:t>
            </a:r>
            <a:r>
              <a:rPr lang="en-029" dirty="0">
                <a:latin typeface="Calibri"/>
                <a:cs typeface="Calibri"/>
              </a:rPr>
              <a:t>sustainable post-covid Blue Economy, through strengthened regional coordination and collaboration, and wide-ranging partnerships</a:t>
            </a:r>
            <a:endParaRPr dirty="0">
              <a:latin typeface="Calibri"/>
              <a:cs typeface="Calibri"/>
            </a:endParaRPr>
          </a:p>
          <a:p>
            <a:pPr algn="just">
              <a:lnSpc>
                <a:spcPct val="100000"/>
              </a:lnSpc>
            </a:pPr>
            <a:endParaRPr lang="en-029" dirty="0">
              <a:latin typeface="Calibri"/>
              <a:cs typeface="Calibri"/>
            </a:endParaRPr>
          </a:p>
          <a:p>
            <a:pPr algn="just">
              <a:lnSpc>
                <a:spcPct val="100000"/>
              </a:lnSpc>
            </a:pPr>
            <a:r>
              <a:rPr lang="en-029" dirty="0">
                <a:latin typeface="Calibri"/>
                <a:cs typeface="Calibri"/>
              </a:rPr>
              <a:t>Colombia, Costa Rica, Panama, The Bahamas, Belize, Cuba, Dominican Republic, Guatemala, Guyana, Honduras, Jamaica, St. Kitts and Nevis, Saint Lucia, Suriname, Trinidad and Tobago, Antigua and Barbuda</a:t>
            </a:r>
            <a:endParaRPr dirty="0">
              <a:latin typeface="Calibri"/>
              <a:cs typeface="Calibri"/>
            </a:endParaRPr>
          </a:p>
          <a:p>
            <a:pPr algn="just">
              <a:lnSpc>
                <a:spcPct val="100000"/>
              </a:lnSpc>
              <a:spcBef>
                <a:spcPts val="50"/>
              </a:spcBef>
            </a:pPr>
            <a:endParaRPr lang="en-029" dirty="0">
              <a:latin typeface="Calibri"/>
              <a:cs typeface="Calibri"/>
            </a:endParaRPr>
          </a:p>
          <a:p>
            <a:pPr marL="12700" algn="just">
              <a:lnSpc>
                <a:spcPct val="100000"/>
              </a:lnSpc>
            </a:pPr>
            <a:r>
              <a:rPr lang="en-029" dirty="0">
                <a:latin typeface="Calibri"/>
                <a:cs typeface="Calibri"/>
              </a:rPr>
              <a:t>UNDP (GEF Agency), UNOPS, Others TBD (incl. UNEP CEP role yet TBD)</a:t>
            </a:r>
          </a:p>
          <a:p>
            <a:pPr marL="12700" algn="just">
              <a:lnSpc>
                <a:spcPct val="100000"/>
              </a:lnSpc>
            </a:pPr>
            <a:endParaRPr lang="en-029" dirty="0">
              <a:latin typeface="Calibri"/>
              <a:cs typeface="Calibri"/>
            </a:endParaRPr>
          </a:p>
          <a:p>
            <a:pPr marL="12700" algn="just">
              <a:lnSpc>
                <a:spcPct val="100000"/>
              </a:lnSpc>
            </a:pPr>
            <a:r>
              <a:rPr lang="en-029" dirty="0">
                <a:latin typeface="Calibri"/>
                <a:cs typeface="Calibri"/>
              </a:rPr>
              <a:t>Training and capacity building opportunities: S2S/IRBM + ICZM/MSP + NDCs + Natural Capital Accounting + Remote Sensing; Enhanced protection of the region’s ocean/coasts; Advanced MSP in the region; Development of the CLME+ SAP: A 10-year SAP for the sustainable management of shared Living Marine Resources in the CLME+ region</a:t>
            </a:r>
            <a:endParaRPr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747808012"/>
              </p:ext>
            </p:extLst>
          </p:nvPr>
        </p:nvGraphicFramePr>
        <p:xfrm>
          <a:off x="0" y="1527047"/>
          <a:ext cx="1426210" cy="4223759"/>
        </p:xfrm>
        <a:graphic>
          <a:graphicData uri="http://schemas.openxmlformats.org/drawingml/2006/table">
            <a:tbl>
              <a:tblPr firstRow="1" bandRow="1">
                <a:tableStyleId>{2D5ABB26-0587-4C30-8999-92F81FD0307C}</a:tableStyleId>
              </a:tblPr>
              <a:tblGrid>
                <a:gridCol w="1426210">
                  <a:extLst>
                    <a:ext uri="{9D8B030D-6E8A-4147-A177-3AD203B41FA5}">
                      <a16:colId xmlns:a16="http://schemas.microsoft.com/office/drawing/2014/main" val="20000"/>
                    </a:ext>
                  </a:extLst>
                </a:gridCol>
              </a:tblGrid>
              <a:tr h="820693">
                <a:tc>
                  <a:txBody>
                    <a:bodyPr/>
                    <a:lstStyle/>
                    <a:p>
                      <a:pPr marR="94615" algn="ctr">
                        <a:lnSpc>
                          <a:spcPct val="100000"/>
                        </a:lnSpc>
                        <a:spcBef>
                          <a:spcPts val="360"/>
                        </a:spcBef>
                      </a:pPr>
                      <a:r>
                        <a:rPr lang="en-029" sz="2000" b="1" spc="-25" dirty="0">
                          <a:solidFill>
                            <a:srgbClr val="FFFFFF"/>
                          </a:solidFill>
                          <a:latin typeface="Calibri"/>
                          <a:cs typeface="Calibri"/>
                        </a:rPr>
                        <a:t>Timeline</a:t>
                      </a:r>
                      <a:endParaRPr sz="2000" dirty="0">
                        <a:latin typeface="Calibri"/>
                        <a:cs typeface="Calibri"/>
                      </a:endParaRPr>
                    </a:p>
                  </a:txBody>
                  <a:tcPr marL="0" marR="0" marB="0">
                    <a:lnB w="76200">
                      <a:solidFill>
                        <a:srgbClr val="FFFFFF"/>
                      </a:solidFill>
                      <a:prstDash val="solid"/>
                    </a:lnB>
                    <a:solidFill>
                      <a:srgbClr val="006FC0"/>
                    </a:solidFill>
                  </a:tcPr>
                </a:tc>
                <a:extLst>
                  <a:ext uri="{0D108BD9-81ED-4DB2-BD59-A6C34878D82A}">
                    <a16:rowId xmlns:a16="http://schemas.microsoft.com/office/drawing/2014/main" val="10000"/>
                  </a:ext>
                </a:extLst>
              </a:tr>
              <a:tr h="861055">
                <a:tc>
                  <a:txBody>
                    <a:bodyPr/>
                    <a:lstStyle/>
                    <a:p>
                      <a:pPr marR="109855" algn="ctr">
                        <a:lnSpc>
                          <a:spcPct val="100000"/>
                        </a:lnSpc>
                        <a:spcBef>
                          <a:spcPts val="530"/>
                        </a:spcBef>
                      </a:pPr>
                      <a:r>
                        <a:rPr lang="en-029" sz="2000" b="1" spc="-25" dirty="0">
                          <a:solidFill>
                            <a:srgbClr val="FFFFFF"/>
                          </a:solidFill>
                          <a:latin typeface="Calibri"/>
                          <a:cs typeface="Calibri"/>
                        </a:rPr>
                        <a:t>Objective</a:t>
                      </a:r>
                      <a:endParaRPr sz="2000" dirty="0">
                        <a:latin typeface="Calibri"/>
                        <a:cs typeface="Calibri"/>
                      </a:endParaRPr>
                    </a:p>
                  </a:txBody>
                  <a:tcPr marL="0" marR="0" marT="67310"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1"/>
                  </a:ext>
                </a:extLst>
              </a:tr>
              <a:tr h="861055">
                <a:tc>
                  <a:txBody>
                    <a:bodyPr/>
                    <a:lstStyle/>
                    <a:p>
                      <a:pPr marR="80645" algn="ctr">
                        <a:lnSpc>
                          <a:spcPct val="100000"/>
                        </a:lnSpc>
                        <a:spcBef>
                          <a:spcPts val="530"/>
                        </a:spcBef>
                      </a:pPr>
                      <a:r>
                        <a:rPr lang="en-029" sz="1600" b="1" spc="-25" dirty="0">
                          <a:solidFill>
                            <a:srgbClr val="FFFFFF"/>
                          </a:solidFill>
                          <a:latin typeface="Calibri"/>
                          <a:cs typeface="Calibri"/>
                        </a:rPr>
                        <a:t>Implementation Countries</a:t>
                      </a:r>
                      <a:endParaRPr sz="1600" dirty="0">
                        <a:latin typeface="Calibri"/>
                        <a:cs typeface="Calibri"/>
                      </a:endParaRPr>
                    </a:p>
                  </a:txBody>
                  <a:tcPr marL="0" marR="0" marT="67310" marB="0">
                    <a:lnT w="76200">
                      <a:solidFill>
                        <a:srgbClr val="FFFFFF"/>
                      </a:solidFill>
                      <a:prstDash val="solid"/>
                    </a:lnT>
                    <a:lnB w="76200">
                      <a:solidFill>
                        <a:srgbClr val="FFFFFF"/>
                      </a:solidFill>
                      <a:prstDash val="solid"/>
                    </a:lnB>
                    <a:solidFill>
                      <a:srgbClr val="006FC0"/>
                    </a:solidFill>
                  </a:tcPr>
                </a:tc>
                <a:extLst>
                  <a:ext uri="{0D108BD9-81ED-4DB2-BD59-A6C34878D82A}">
                    <a16:rowId xmlns:a16="http://schemas.microsoft.com/office/drawing/2014/main" val="10002"/>
                  </a:ext>
                </a:extLst>
              </a:tr>
              <a:tr h="861846">
                <a:tc>
                  <a:txBody>
                    <a:bodyPr/>
                    <a:lstStyle/>
                    <a:p>
                      <a:pPr marR="95885" algn="ctr">
                        <a:lnSpc>
                          <a:spcPct val="100000"/>
                        </a:lnSpc>
                        <a:spcBef>
                          <a:spcPts val="445"/>
                        </a:spcBef>
                      </a:pPr>
                      <a:r>
                        <a:rPr lang="en-029" sz="1800" b="1" spc="-25" dirty="0">
                          <a:solidFill>
                            <a:srgbClr val="FFFFFF"/>
                          </a:solidFill>
                          <a:latin typeface="Calibri"/>
                          <a:cs typeface="Calibri"/>
                        </a:rPr>
                        <a:t>Implementing Agencies</a:t>
                      </a:r>
                      <a:endParaRPr sz="1800" dirty="0">
                        <a:latin typeface="Calibri"/>
                        <a:cs typeface="Calibri"/>
                      </a:endParaRPr>
                    </a:p>
                  </a:txBody>
                  <a:tcPr marL="0" marR="0" marT="56515"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3"/>
                  </a:ext>
                </a:extLst>
              </a:tr>
              <a:tr h="819110">
                <a:tc>
                  <a:txBody>
                    <a:bodyPr/>
                    <a:lstStyle/>
                    <a:p>
                      <a:pPr marR="78105" algn="ctr">
                        <a:lnSpc>
                          <a:spcPct val="100000"/>
                        </a:lnSpc>
                        <a:spcBef>
                          <a:spcPts val="400"/>
                        </a:spcBef>
                      </a:pPr>
                      <a:r>
                        <a:rPr lang="en-029" sz="1600" b="1" spc="-25" dirty="0">
                          <a:solidFill>
                            <a:srgbClr val="FFFFFF"/>
                          </a:solidFill>
                          <a:latin typeface="Calibri"/>
                          <a:cs typeface="Calibri"/>
                        </a:rPr>
                        <a:t>Benefits to the Contracting Parties</a:t>
                      </a:r>
                      <a:endParaRPr sz="1600" dirty="0">
                        <a:latin typeface="Calibri"/>
                        <a:cs typeface="Calibri"/>
                      </a:endParaRPr>
                    </a:p>
                  </a:txBody>
                  <a:tcPr marL="0" marR="0" marT="50800" marB="0">
                    <a:lnT w="76200">
                      <a:solidFill>
                        <a:srgbClr val="FFFFFF"/>
                      </a:solidFill>
                      <a:prstDash val="solid"/>
                    </a:lnT>
                    <a:solidFill>
                      <a:srgbClr val="006FC0"/>
                    </a:solidFill>
                  </a:tcPr>
                </a:tc>
                <a:extLst>
                  <a:ext uri="{0D108BD9-81ED-4DB2-BD59-A6C34878D82A}">
                    <a16:rowId xmlns:a16="http://schemas.microsoft.com/office/drawing/2014/main" val="10004"/>
                  </a:ext>
                </a:extLst>
              </a:tr>
            </a:tbl>
          </a:graphicData>
        </a:graphic>
      </p:graphicFrame>
      <p:sp>
        <p:nvSpPr>
          <p:cNvPr id="5" name="object 5"/>
          <p:cNvSpPr txBox="1">
            <a:spLocks noGrp="1"/>
          </p:cNvSpPr>
          <p:nvPr>
            <p:ph type="title"/>
          </p:nvPr>
        </p:nvSpPr>
        <p:spPr>
          <a:xfrm>
            <a:off x="1431163" y="352308"/>
            <a:ext cx="9329420" cy="936154"/>
          </a:xfrm>
          <a:prstGeom prst="rect">
            <a:avLst/>
          </a:prstGeom>
        </p:spPr>
        <p:txBody>
          <a:bodyPr vert="horz" wrap="square" lIns="0" tIns="12700" rIns="0" bIns="0" rtlCol="0">
            <a:spAutoFit/>
          </a:bodyPr>
          <a:lstStyle/>
          <a:p>
            <a:pPr marL="12700" algn="ctr">
              <a:lnSpc>
                <a:spcPct val="100000"/>
              </a:lnSpc>
              <a:spcBef>
                <a:spcPts val="100"/>
              </a:spcBef>
            </a:pPr>
            <a:r>
              <a:rPr lang="en-US" sz="4400" dirty="0">
                <a:solidFill>
                  <a:srgbClr val="006FC0"/>
                </a:solidFill>
              </a:rPr>
              <a:t>PROCARIBE+ Project</a:t>
            </a:r>
            <a:br>
              <a:rPr lang="en-US" sz="4400" dirty="0">
                <a:solidFill>
                  <a:srgbClr val="006FC0"/>
                </a:solidFill>
              </a:rPr>
            </a:br>
            <a:r>
              <a:rPr lang="en-US" sz="1600" b="0" dirty="0">
                <a:solidFill>
                  <a:srgbClr val="006FC0"/>
                </a:solidFill>
              </a:rPr>
              <a:t>(activities and funds </a:t>
            </a:r>
            <a:r>
              <a:rPr lang="en-US" sz="1600" b="0" dirty="0" err="1">
                <a:solidFill>
                  <a:srgbClr val="006FC0"/>
                </a:solidFill>
              </a:rPr>
              <a:t>tbd</a:t>
            </a:r>
            <a:r>
              <a:rPr lang="en-US" sz="1600" b="0" dirty="0">
                <a:solidFill>
                  <a:srgbClr val="006FC0"/>
                </a:solidFill>
              </a:rPr>
              <a:t>)</a:t>
            </a:r>
            <a:endParaRPr sz="4400" b="0" dirty="0"/>
          </a:p>
        </p:txBody>
      </p:sp>
      <p:pic>
        <p:nvPicPr>
          <p:cNvPr id="4" name="Picture 3">
            <a:extLst>
              <a:ext uri="{FF2B5EF4-FFF2-40B4-BE49-F238E27FC236}">
                <a16:creationId xmlns:a16="http://schemas.microsoft.com/office/drawing/2014/main" id="{BC5551D3-AE0C-7B23-6DD0-3A7CAFDD7BA8}"/>
              </a:ext>
            </a:extLst>
          </p:cNvPr>
          <p:cNvPicPr>
            <a:picLocks noChangeAspect="1"/>
          </p:cNvPicPr>
          <p:nvPr/>
        </p:nvPicPr>
        <p:blipFill>
          <a:blip r:embed="rId2"/>
          <a:stretch>
            <a:fillRect/>
          </a:stretch>
        </p:blipFill>
        <p:spPr>
          <a:xfrm>
            <a:off x="10760583" y="108959"/>
            <a:ext cx="1313081" cy="1354989"/>
          </a:xfrm>
          <a:prstGeom prst="rect">
            <a:avLst/>
          </a:prstGeom>
        </p:spPr>
      </p:pic>
      <p:pic>
        <p:nvPicPr>
          <p:cNvPr id="6" name="Picture 5">
            <a:extLst>
              <a:ext uri="{FF2B5EF4-FFF2-40B4-BE49-F238E27FC236}">
                <a16:creationId xmlns:a16="http://schemas.microsoft.com/office/drawing/2014/main" id="{11478EAE-A6EF-041C-0057-BE90568F95D2}"/>
              </a:ext>
            </a:extLst>
          </p:cNvPr>
          <p:cNvPicPr>
            <a:picLocks noChangeAspect="1"/>
          </p:cNvPicPr>
          <p:nvPr/>
        </p:nvPicPr>
        <p:blipFill>
          <a:blip r:embed="rId3"/>
          <a:stretch>
            <a:fillRect/>
          </a:stretch>
        </p:blipFill>
        <p:spPr>
          <a:xfrm>
            <a:off x="2416886" y="5997175"/>
            <a:ext cx="7519737" cy="776141"/>
          </a:xfrm>
          <a:prstGeom prst="rect">
            <a:avLst/>
          </a:prstGeom>
        </p:spPr>
      </p:pic>
    </p:spTree>
    <p:extLst>
      <p:ext uri="{BB962C8B-B14F-4D97-AF65-F5344CB8AC3E}">
        <p14:creationId xmlns:p14="http://schemas.microsoft.com/office/powerpoint/2010/main" val="66896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7454" y="1527047"/>
            <a:ext cx="9863455" cy="4483920"/>
          </a:xfrm>
          <a:prstGeom prst="rect">
            <a:avLst/>
          </a:prstGeom>
        </p:spPr>
        <p:txBody>
          <a:bodyPr vert="horz" wrap="square" lIns="0" tIns="13335" rIns="0" bIns="0" rtlCol="0">
            <a:spAutoFit/>
          </a:bodyPr>
          <a:lstStyle/>
          <a:p>
            <a:pPr marL="12700" algn="just">
              <a:lnSpc>
                <a:spcPct val="100000"/>
              </a:lnSpc>
              <a:spcBef>
                <a:spcPts val="105"/>
              </a:spcBef>
            </a:pPr>
            <a:r>
              <a:rPr lang="en-029" dirty="0">
                <a:latin typeface="Calibri"/>
                <a:cs typeface="Calibri"/>
              </a:rPr>
              <a:t>4 years (2023-2027)</a:t>
            </a:r>
          </a:p>
          <a:p>
            <a:pPr marL="12700" algn="just">
              <a:lnSpc>
                <a:spcPct val="100000"/>
              </a:lnSpc>
              <a:spcBef>
                <a:spcPts val="105"/>
              </a:spcBef>
            </a:pPr>
            <a:endParaRPr lang="en-029" dirty="0">
              <a:latin typeface="Calibri"/>
              <a:cs typeface="Calibri"/>
            </a:endParaRPr>
          </a:p>
          <a:p>
            <a:pPr marL="12700" algn="just">
              <a:lnSpc>
                <a:spcPct val="100000"/>
              </a:lnSpc>
              <a:spcBef>
                <a:spcPts val="105"/>
              </a:spcBef>
            </a:pPr>
            <a:r>
              <a:rPr lang="en-029" dirty="0">
                <a:latin typeface="Calibri"/>
                <a:cs typeface="Calibri"/>
              </a:rPr>
              <a:t>To facilitate the implementation of the Mexico/U.S. endorsed Transboundary Diagnostic Analysis (TDA – 2011) and Strategic Action Plan (SAP – 2013) for the integrated management of the </a:t>
            </a:r>
            <a:r>
              <a:rPr lang="en-029" dirty="0" err="1">
                <a:latin typeface="Calibri"/>
                <a:cs typeface="Calibri"/>
              </a:rPr>
              <a:t>GoM</a:t>
            </a:r>
            <a:r>
              <a:rPr lang="en-029" dirty="0">
                <a:latin typeface="Calibri"/>
                <a:cs typeface="Calibri"/>
              </a:rPr>
              <a:t>-LME. The SAP’s long-term Ecosystem Quality Objective (</a:t>
            </a:r>
            <a:r>
              <a:rPr lang="en-029" dirty="0" err="1">
                <a:latin typeface="Calibri"/>
                <a:cs typeface="Calibri"/>
              </a:rPr>
              <a:t>EcoQO</a:t>
            </a:r>
            <a:r>
              <a:rPr lang="en-029" dirty="0">
                <a:latin typeface="Calibri"/>
                <a:cs typeface="Calibri"/>
              </a:rPr>
              <a:t>) for the marine environment of the </a:t>
            </a:r>
            <a:r>
              <a:rPr lang="en-029" dirty="0" err="1">
                <a:latin typeface="Calibri"/>
                <a:cs typeface="Calibri"/>
              </a:rPr>
              <a:t>GoM</a:t>
            </a:r>
            <a:r>
              <a:rPr lang="en-029" dirty="0">
                <a:latin typeface="Calibri"/>
                <a:cs typeface="Calibri"/>
              </a:rPr>
              <a:t> is to improve water quality; enhance economic vitality by avoiding depletion and recover living marine resources; and conserve and restore coastal and marine ecosystems. </a:t>
            </a:r>
          </a:p>
          <a:p>
            <a:pPr marL="12700" algn="just">
              <a:lnSpc>
                <a:spcPct val="100000"/>
              </a:lnSpc>
              <a:spcBef>
                <a:spcPts val="105"/>
              </a:spcBef>
            </a:pPr>
            <a:endParaRPr lang="en-029" dirty="0">
              <a:latin typeface="Calibri"/>
              <a:cs typeface="Calibri"/>
            </a:endParaRPr>
          </a:p>
          <a:p>
            <a:pPr algn="just">
              <a:lnSpc>
                <a:spcPct val="100000"/>
              </a:lnSpc>
            </a:pPr>
            <a:r>
              <a:rPr lang="en-029" dirty="0">
                <a:latin typeface="Calibri"/>
                <a:cs typeface="Calibri"/>
              </a:rPr>
              <a:t>USA and Mexico</a:t>
            </a:r>
          </a:p>
          <a:p>
            <a:pPr algn="just">
              <a:lnSpc>
                <a:spcPct val="100000"/>
              </a:lnSpc>
            </a:pPr>
            <a:endParaRPr dirty="0">
              <a:latin typeface="Calibri"/>
              <a:cs typeface="Calibri"/>
            </a:endParaRPr>
          </a:p>
          <a:p>
            <a:pPr marL="12700" algn="just">
              <a:lnSpc>
                <a:spcPct val="100000"/>
              </a:lnSpc>
            </a:pPr>
            <a:r>
              <a:rPr lang="en-029" dirty="0">
                <a:latin typeface="Calibri"/>
                <a:cs typeface="Calibri"/>
              </a:rPr>
              <a:t>UNOPS, UNEP</a:t>
            </a:r>
          </a:p>
          <a:p>
            <a:pPr marL="12700" algn="just">
              <a:lnSpc>
                <a:spcPct val="100000"/>
              </a:lnSpc>
            </a:pPr>
            <a:endParaRPr lang="en-029" dirty="0">
              <a:latin typeface="Calibri"/>
              <a:cs typeface="Calibri"/>
            </a:endParaRPr>
          </a:p>
          <a:p>
            <a:pPr marL="12700" algn="just">
              <a:lnSpc>
                <a:spcPct val="100000"/>
              </a:lnSpc>
            </a:pPr>
            <a:r>
              <a:rPr lang="en-029" dirty="0">
                <a:latin typeface="Calibri"/>
                <a:cs typeface="Calibri"/>
              </a:rPr>
              <a:t>The principal global benefit of the project is an enhanced understanding of LME functions, to serve as input into LME management strategies in support of the TDA and SAP processes, and to establish an enabling environment, and EBM practices that will contribute to the protection and maintenance of ecosystem functions and services.</a:t>
            </a:r>
            <a:endParaRPr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883585787"/>
              </p:ext>
            </p:extLst>
          </p:nvPr>
        </p:nvGraphicFramePr>
        <p:xfrm>
          <a:off x="0" y="1527047"/>
          <a:ext cx="1426210" cy="4223759"/>
        </p:xfrm>
        <a:graphic>
          <a:graphicData uri="http://schemas.openxmlformats.org/drawingml/2006/table">
            <a:tbl>
              <a:tblPr firstRow="1" bandRow="1">
                <a:tableStyleId>{2D5ABB26-0587-4C30-8999-92F81FD0307C}</a:tableStyleId>
              </a:tblPr>
              <a:tblGrid>
                <a:gridCol w="1426210">
                  <a:extLst>
                    <a:ext uri="{9D8B030D-6E8A-4147-A177-3AD203B41FA5}">
                      <a16:colId xmlns:a16="http://schemas.microsoft.com/office/drawing/2014/main" val="20000"/>
                    </a:ext>
                  </a:extLst>
                </a:gridCol>
              </a:tblGrid>
              <a:tr h="820693">
                <a:tc>
                  <a:txBody>
                    <a:bodyPr/>
                    <a:lstStyle/>
                    <a:p>
                      <a:pPr marR="94615" algn="ctr">
                        <a:lnSpc>
                          <a:spcPct val="100000"/>
                        </a:lnSpc>
                        <a:spcBef>
                          <a:spcPts val="360"/>
                        </a:spcBef>
                      </a:pPr>
                      <a:r>
                        <a:rPr lang="en-029" sz="2000" b="1" spc="-25" dirty="0">
                          <a:solidFill>
                            <a:srgbClr val="FFFFFF"/>
                          </a:solidFill>
                          <a:latin typeface="Calibri"/>
                          <a:cs typeface="Calibri"/>
                        </a:rPr>
                        <a:t>Timeline</a:t>
                      </a:r>
                      <a:endParaRPr sz="2000" dirty="0">
                        <a:latin typeface="Calibri"/>
                        <a:cs typeface="Calibri"/>
                      </a:endParaRPr>
                    </a:p>
                  </a:txBody>
                  <a:tcPr marL="0" marR="0" marB="0">
                    <a:lnB w="76200">
                      <a:solidFill>
                        <a:srgbClr val="FFFFFF"/>
                      </a:solidFill>
                      <a:prstDash val="solid"/>
                    </a:lnB>
                    <a:solidFill>
                      <a:srgbClr val="006FC0"/>
                    </a:solidFill>
                  </a:tcPr>
                </a:tc>
                <a:extLst>
                  <a:ext uri="{0D108BD9-81ED-4DB2-BD59-A6C34878D82A}">
                    <a16:rowId xmlns:a16="http://schemas.microsoft.com/office/drawing/2014/main" val="10000"/>
                  </a:ext>
                </a:extLst>
              </a:tr>
              <a:tr h="861055">
                <a:tc>
                  <a:txBody>
                    <a:bodyPr/>
                    <a:lstStyle/>
                    <a:p>
                      <a:pPr marR="109855" algn="ctr">
                        <a:lnSpc>
                          <a:spcPct val="100000"/>
                        </a:lnSpc>
                        <a:spcBef>
                          <a:spcPts val="530"/>
                        </a:spcBef>
                      </a:pPr>
                      <a:r>
                        <a:rPr lang="en-029" sz="2000" b="1" spc="-25" dirty="0">
                          <a:solidFill>
                            <a:srgbClr val="FFFFFF"/>
                          </a:solidFill>
                          <a:latin typeface="Calibri"/>
                          <a:cs typeface="Calibri"/>
                        </a:rPr>
                        <a:t>Scope</a:t>
                      </a:r>
                      <a:endParaRPr sz="2000" dirty="0">
                        <a:latin typeface="Calibri"/>
                        <a:cs typeface="Calibri"/>
                      </a:endParaRPr>
                    </a:p>
                  </a:txBody>
                  <a:tcPr marL="0" marR="0" marT="67310"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1"/>
                  </a:ext>
                </a:extLst>
              </a:tr>
              <a:tr h="861055">
                <a:tc>
                  <a:txBody>
                    <a:bodyPr/>
                    <a:lstStyle/>
                    <a:p>
                      <a:pPr marR="80645" algn="ctr">
                        <a:lnSpc>
                          <a:spcPct val="100000"/>
                        </a:lnSpc>
                        <a:spcBef>
                          <a:spcPts val="530"/>
                        </a:spcBef>
                      </a:pPr>
                      <a:r>
                        <a:rPr lang="en-029" sz="1600" b="1" spc="-25" dirty="0">
                          <a:solidFill>
                            <a:srgbClr val="FFFFFF"/>
                          </a:solidFill>
                          <a:latin typeface="Calibri"/>
                          <a:cs typeface="Calibri"/>
                        </a:rPr>
                        <a:t>Implementation Countries</a:t>
                      </a:r>
                      <a:endParaRPr sz="1600" dirty="0">
                        <a:latin typeface="Calibri"/>
                        <a:cs typeface="Calibri"/>
                      </a:endParaRPr>
                    </a:p>
                  </a:txBody>
                  <a:tcPr marL="0" marR="0" marT="67310" marB="0">
                    <a:lnT w="76200">
                      <a:solidFill>
                        <a:srgbClr val="FFFFFF"/>
                      </a:solidFill>
                      <a:prstDash val="solid"/>
                    </a:lnT>
                    <a:lnB w="76200">
                      <a:solidFill>
                        <a:srgbClr val="FFFFFF"/>
                      </a:solidFill>
                      <a:prstDash val="solid"/>
                    </a:lnB>
                    <a:solidFill>
                      <a:srgbClr val="006FC0"/>
                    </a:solidFill>
                  </a:tcPr>
                </a:tc>
                <a:extLst>
                  <a:ext uri="{0D108BD9-81ED-4DB2-BD59-A6C34878D82A}">
                    <a16:rowId xmlns:a16="http://schemas.microsoft.com/office/drawing/2014/main" val="10002"/>
                  </a:ext>
                </a:extLst>
              </a:tr>
              <a:tr h="861846">
                <a:tc>
                  <a:txBody>
                    <a:bodyPr/>
                    <a:lstStyle/>
                    <a:p>
                      <a:pPr marR="95885" algn="ctr">
                        <a:lnSpc>
                          <a:spcPct val="100000"/>
                        </a:lnSpc>
                        <a:spcBef>
                          <a:spcPts val="445"/>
                        </a:spcBef>
                      </a:pPr>
                      <a:r>
                        <a:rPr lang="en-029" sz="1800" b="1" spc="-25" dirty="0">
                          <a:solidFill>
                            <a:srgbClr val="FFFFFF"/>
                          </a:solidFill>
                          <a:latin typeface="Calibri"/>
                          <a:cs typeface="Calibri"/>
                        </a:rPr>
                        <a:t>Implementing Agencies</a:t>
                      </a:r>
                      <a:endParaRPr sz="1800" dirty="0">
                        <a:latin typeface="Calibri"/>
                        <a:cs typeface="Calibri"/>
                      </a:endParaRPr>
                    </a:p>
                  </a:txBody>
                  <a:tcPr marL="0" marR="0" marT="56515"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3"/>
                  </a:ext>
                </a:extLst>
              </a:tr>
              <a:tr h="819110">
                <a:tc>
                  <a:txBody>
                    <a:bodyPr/>
                    <a:lstStyle/>
                    <a:p>
                      <a:pPr marR="78105" algn="ctr">
                        <a:lnSpc>
                          <a:spcPct val="100000"/>
                        </a:lnSpc>
                        <a:spcBef>
                          <a:spcPts val="400"/>
                        </a:spcBef>
                      </a:pPr>
                      <a:r>
                        <a:rPr lang="en-029" sz="1600" b="1" spc="-25" dirty="0">
                          <a:solidFill>
                            <a:srgbClr val="FFFFFF"/>
                          </a:solidFill>
                          <a:latin typeface="Calibri"/>
                          <a:cs typeface="Calibri"/>
                        </a:rPr>
                        <a:t>Benefits to the Contracting Parties</a:t>
                      </a:r>
                      <a:endParaRPr sz="1600" dirty="0">
                        <a:latin typeface="Calibri"/>
                        <a:cs typeface="Calibri"/>
                      </a:endParaRPr>
                    </a:p>
                  </a:txBody>
                  <a:tcPr marL="0" marR="0" marT="50800" marB="0">
                    <a:lnT w="76200">
                      <a:solidFill>
                        <a:srgbClr val="FFFFFF"/>
                      </a:solidFill>
                      <a:prstDash val="solid"/>
                    </a:lnT>
                    <a:solidFill>
                      <a:srgbClr val="006FC0"/>
                    </a:solidFill>
                  </a:tcPr>
                </a:tc>
                <a:extLst>
                  <a:ext uri="{0D108BD9-81ED-4DB2-BD59-A6C34878D82A}">
                    <a16:rowId xmlns:a16="http://schemas.microsoft.com/office/drawing/2014/main" val="10004"/>
                  </a:ext>
                </a:extLst>
              </a:tr>
            </a:tbl>
          </a:graphicData>
        </a:graphic>
      </p:graphicFrame>
      <p:sp>
        <p:nvSpPr>
          <p:cNvPr id="5" name="object 5"/>
          <p:cNvSpPr txBox="1">
            <a:spLocks noGrp="1"/>
          </p:cNvSpPr>
          <p:nvPr>
            <p:ph type="title"/>
          </p:nvPr>
        </p:nvSpPr>
        <p:spPr>
          <a:xfrm>
            <a:off x="1431163" y="352308"/>
            <a:ext cx="9329420" cy="696595"/>
          </a:xfrm>
          <a:prstGeom prst="rect">
            <a:avLst/>
          </a:prstGeom>
        </p:spPr>
        <p:txBody>
          <a:bodyPr vert="horz" wrap="square" lIns="0" tIns="12700" rIns="0" bIns="0" rtlCol="0">
            <a:spAutoFit/>
          </a:bodyPr>
          <a:lstStyle/>
          <a:p>
            <a:pPr marL="12700" algn="ctr">
              <a:lnSpc>
                <a:spcPct val="100000"/>
              </a:lnSpc>
              <a:spcBef>
                <a:spcPts val="100"/>
              </a:spcBef>
            </a:pPr>
            <a:r>
              <a:rPr lang="en-US" sz="4400" dirty="0">
                <a:solidFill>
                  <a:srgbClr val="006FC0"/>
                </a:solidFill>
              </a:rPr>
              <a:t>GoM LME Project</a:t>
            </a:r>
            <a:endParaRPr sz="4400" dirty="0"/>
          </a:p>
        </p:txBody>
      </p:sp>
      <p:pic>
        <p:nvPicPr>
          <p:cNvPr id="4" name="object 4">
            <a:extLst>
              <a:ext uri="{FF2B5EF4-FFF2-40B4-BE49-F238E27FC236}">
                <a16:creationId xmlns:a16="http://schemas.microsoft.com/office/drawing/2014/main" id="{88313021-8438-321F-7B67-480FC12F5711}"/>
              </a:ext>
            </a:extLst>
          </p:cNvPr>
          <p:cNvPicPr/>
          <p:nvPr/>
        </p:nvPicPr>
        <p:blipFill>
          <a:blip r:embed="rId2" cstate="print"/>
          <a:stretch>
            <a:fillRect/>
          </a:stretch>
        </p:blipFill>
        <p:spPr>
          <a:xfrm>
            <a:off x="8827129" y="146278"/>
            <a:ext cx="1928501" cy="1401510"/>
          </a:xfrm>
          <a:prstGeom prst="rect">
            <a:avLst/>
          </a:prstGeom>
        </p:spPr>
      </p:pic>
      <p:pic>
        <p:nvPicPr>
          <p:cNvPr id="8" name="Picture 7">
            <a:extLst>
              <a:ext uri="{FF2B5EF4-FFF2-40B4-BE49-F238E27FC236}">
                <a16:creationId xmlns:a16="http://schemas.microsoft.com/office/drawing/2014/main" id="{CDF49A72-F5F6-C9B8-2253-93129EF997AF}"/>
              </a:ext>
            </a:extLst>
          </p:cNvPr>
          <p:cNvPicPr>
            <a:picLocks noChangeAspect="1"/>
          </p:cNvPicPr>
          <p:nvPr/>
        </p:nvPicPr>
        <p:blipFill>
          <a:blip r:embed="rId3"/>
          <a:stretch>
            <a:fillRect/>
          </a:stretch>
        </p:blipFill>
        <p:spPr>
          <a:xfrm>
            <a:off x="10760583" y="108959"/>
            <a:ext cx="1313081" cy="1354989"/>
          </a:xfrm>
          <a:prstGeom prst="rect">
            <a:avLst/>
          </a:prstGeom>
        </p:spPr>
      </p:pic>
    </p:spTree>
    <p:extLst>
      <p:ext uri="{BB962C8B-B14F-4D97-AF65-F5344CB8AC3E}">
        <p14:creationId xmlns:p14="http://schemas.microsoft.com/office/powerpoint/2010/main" val="258706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9575" y="2705100"/>
            <a:ext cx="9793605" cy="710565"/>
          </a:xfrm>
          <a:custGeom>
            <a:avLst/>
            <a:gdLst/>
            <a:ahLst/>
            <a:cxnLst/>
            <a:rect l="l" t="t" r="r" b="b"/>
            <a:pathLst>
              <a:path w="9793605" h="710564">
                <a:moveTo>
                  <a:pt x="9793224" y="0"/>
                </a:moveTo>
                <a:lnTo>
                  <a:pt x="0" y="0"/>
                </a:lnTo>
                <a:lnTo>
                  <a:pt x="0" y="710184"/>
                </a:lnTo>
                <a:lnTo>
                  <a:pt x="9793224" y="710184"/>
                </a:lnTo>
                <a:lnTo>
                  <a:pt x="9793224" y="0"/>
                </a:lnTo>
                <a:close/>
              </a:path>
            </a:pathLst>
          </a:custGeom>
          <a:solidFill>
            <a:srgbClr val="D0D7E8"/>
          </a:solidFill>
        </p:spPr>
        <p:txBody>
          <a:bodyPr wrap="square" lIns="0" tIns="0" rIns="0" bIns="0" rtlCol="0"/>
          <a:lstStyle/>
          <a:p>
            <a:endParaRPr/>
          </a:p>
        </p:txBody>
      </p:sp>
      <p:sp>
        <p:nvSpPr>
          <p:cNvPr id="3" name="object 3"/>
          <p:cNvSpPr txBox="1"/>
          <p:nvPr/>
        </p:nvSpPr>
        <p:spPr>
          <a:xfrm>
            <a:off x="1179575" y="2745485"/>
            <a:ext cx="2929890" cy="669925"/>
          </a:xfrm>
          <a:prstGeom prst="rect">
            <a:avLst/>
          </a:prstGeom>
          <a:solidFill>
            <a:srgbClr val="D0D7E8"/>
          </a:solidFill>
        </p:spPr>
        <p:txBody>
          <a:bodyPr vert="horz" wrap="square" lIns="0" tIns="3810" rIns="0" bIns="0" rtlCol="0">
            <a:spAutoFit/>
          </a:bodyPr>
          <a:lstStyle/>
          <a:p>
            <a:pPr>
              <a:lnSpc>
                <a:spcPct val="100000"/>
              </a:lnSpc>
              <a:spcBef>
                <a:spcPts val="30"/>
              </a:spcBef>
            </a:pPr>
            <a:endParaRPr sz="1250">
              <a:latin typeface="Times New Roman"/>
              <a:cs typeface="Times New Roman"/>
            </a:endParaRPr>
          </a:p>
          <a:p>
            <a:pPr marL="99695">
              <a:lnSpc>
                <a:spcPct val="100000"/>
              </a:lnSpc>
            </a:pPr>
            <a:r>
              <a:rPr sz="1400" b="1" spc="-20" dirty="0">
                <a:latin typeface="Calibri"/>
                <a:cs typeface="Calibri"/>
              </a:rPr>
              <a:t>MPA</a:t>
            </a:r>
            <a:r>
              <a:rPr sz="1400" b="1" spc="-60" dirty="0">
                <a:latin typeface="Calibri"/>
                <a:cs typeface="Calibri"/>
              </a:rPr>
              <a:t> </a:t>
            </a:r>
            <a:r>
              <a:rPr sz="1400" b="1" spc="-10" dirty="0">
                <a:latin typeface="Calibri"/>
                <a:cs typeface="Calibri"/>
              </a:rPr>
              <a:t>networks</a:t>
            </a:r>
            <a:endParaRPr sz="1400">
              <a:latin typeface="Calibri"/>
              <a:cs typeface="Calibri"/>
            </a:endParaRPr>
          </a:p>
        </p:txBody>
      </p:sp>
      <p:sp>
        <p:nvSpPr>
          <p:cNvPr id="4" name="object 4"/>
          <p:cNvSpPr/>
          <p:nvPr/>
        </p:nvSpPr>
        <p:spPr>
          <a:xfrm>
            <a:off x="1179575" y="1857755"/>
            <a:ext cx="9793605" cy="710565"/>
          </a:xfrm>
          <a:custGeom>
            <a:avLst/>
            <a:gdLst/>
            <a:ahLst/>
            <a:cxnLst/>
            <a:rect l="l" t="t" r="r" b="b"/>
            <a:pathLst>
              <a:path w="9793605" h="710564">
                <a:moveTo>
                  <a:pt x="9793224" y="0"/>
                </a:moveTo>
                <a:lnTo>
                  <a:pt x="0" y="0"/>
                </a:lnTo>
                <a:lnTo>
                  <a:pt x="0" y="710184"/>
                </a:lnTo>
                <a:lnTo>
                  <a:pt x="9793224" y="710184"/>
                </a:lnTo>
                <a:lnTo>
                  <a:pt x="9793224" y="0"/>
                </a:lnTo>
                <a:close/>
              </a:path>
            </a:pathLst>
          </a:custGeom>
          <a:solidFill>
            <a:srgbClr val="D0D7E8"/>
          </a:solidFill>
        </p:spPr>
        <p:txBody>
          <a:bodyPr wrap="square" lIns="0" tIns="0" rIns="0" bIns="0" rtlCol="0"/>
          <a:lstStyle/>
          <a:p>
            <a:endParaRPr/>
          </a:p>
        </p:txBody>
      </p:sp>
      <p:sp>
        <p:nvSpPr>
          <p:cNvPr id="5" name="object 5"/>
          <p:cNvSpPr txBox="1"/>
          <p:nvPr/>
        </p:nvSpPr>
        <p:spPr>
          <a:xfrm>
            <a:off x="1266841" y="2072181"/>
            <a:ext cx="159321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Network</a:t>
            </a:r>
            <a:r>
              <a:rPr sz="1400" b="1" spc="-35" dirty="0">
                <a:latin typeface="Calibri"/>
                <a:cs typeface="Calibri"/>
              </a:rPr>
              <a:t> </a:t>
            </a:r>
            <a:r>
              <a:rPr sz="1400" b="1" dirty="0">
                <a:latin typeface="Calibri"/>
                <a:cs typeface="Calibri"/>
              </a:rPr>
              <a:t>of</a:t>
            </a:r>
            <a:r>
              <a:rPr sz="1400" b="1" spc="-15" dirty="0">
                <a:latin typeface="Calibri"/>
                <a:cs typeface="Calibri"/>
              </a:rPr>
              <a:t> </a:t>
            </a:r>
            <a:r>
              <a:rPr sz="1400" b="1" spc="-10" dirty="0">
                <a:latin typeface="Calibri"/>
                <a:cs typeface="Calibri"/>
              </a:rPr>
              <a:t>networks</a:t>
            </a:r>
            <a:endParaRPr sz="1400">
              <a:latin typeface="Calibri"/>
              <a:cs typeface="Calibri"/>
            </a:endParaRPr>
          </a:p>
        </p:txBody>
      </p:sp>
      <p:sp>
        <p:nvSpPr>
          <p:cNvPr id="6" name="object 6"/>
          <p:cNvSpPr txBox="1"/>
          <p:nvPr/>
        </p:nvSpPr>
        <p:spPr>
          <a:xfrm>
            <a:off x="6300978" y="1917954"/>
            <a:ext cx="2293620" cy="591820"/>
          </a:xfrm>
          <a:prstGeom prst="rect">
            <a:avLst/>
          </a:prstGeom>
          <a:solidFill>
            <a:srgbClr val="4F81BC"/>
          </a:solidFill>
          <a:ln w="25400">
            <a:solidFill>
              <a:srgbClr val="FFFFFF"/>
            </a:solidFill>
          </a:ln>
        </p:spPr>
        <p:txBody>
          <a:bodyPr vert="horz" wrap="square" lIns="0" tIns="90805" rIns="0" bIns="0" rtlCol="0">
            <a:spAutoFit/>
          </a:bodyPr>
          <a:lstStyle/>
          <a:p>
            <a:pPr marL="478155" marR="173990" indent="-297815">
              <a:lnSpc>
                <a:spcPts val="1540"/>
              </a:lnSpc>
              <a:spcBef>
                <a:spcPts val="715"/>
              </a:spcBef>
            </a:pPr>
            <a:r>
              <a:rPr sz="1400" dirty="0">
                <a:solidFill>
                  <a:srgbClr val="FFFFFF"/>
                </a:solidFill>
                <a:latin typeface="Calibri"/>
                <a:cs typeface="Calibri"/>
              </a:rPr>
              <a:t>Consortium</a:t>
            </a:r>
            <a:r>
              <a:rPr sz="1400" spc="-45" dirty="0">
                <a:solidFill>
                  <a:srgbClr val="FFFFFF"/>
                </a:solidFill>
                <a:latin typeface="Calibri"/>
                <a:cs typeface="Calibri"/>
              </a:rPr>
              <a:t> </a:t>
            </a:r>
            <a:r>
              <a:rPr sz="1400" dirty="0">
                <a:solidFill>
                  <a:srgbClr val="FFFFFF"/>
                </a:solidFill>
                <a:latin typeface="Calibri"/>
                <a:cs typeface="Calibri"/>
              </a:rPr>
              <a:t>of</a:t>
            </a:r>
            <a:r>
              <a:rPr sz="1400" spc="-45" dirty="0">
                <a:solidFill>
                  <a:srgbClr val="FFFFFF"/>
                </a:solidFill>
                <a:latin typeface="Calibri"/>
                <a:cs typeface="Calibri"/>
              </a:rPr>
              <a:t> </a:t>
            </a:r>
            <a:r>
              <a:rPr sz="1400" dirty="0">
                <a:solidFill>
                  <a:srgbClr val="FFFFFF"/>
                </a:solidFill>
                <a:latin typeface="Calibri"/>
                <a:cs typeface="Calibri"/>
              </a:rPr>
              <a:t>networks</a:t>
            </a:r>
            <a:r>
              <a:rPr sz="1400" spc="-40" dirty="0">
                <a:solidFill>
                  <a:srgbClr val="FFFFFF"/>
                </a:solidFill>
                <a:latin typeface="Calibri"/>
                <a:cs typeface="Calibri"/>
              </a:rPr>
              <a:t> </a:t>
            </a:r>
            <a:r>
              <a:rPr sz="1400" spc="-25" dirty="0">
                <a:solidFill>
                  <a:srgbClr val="FFFFFF"/>
                </a:solidFill>
                <a:latin typeface="Calibri"/>
                <a:cs typeface="Calibri"/>
              </a:rPr>
              <a:t>of </a:t>
            </a:r>
            <a:r>
              <a:rPr sz="1400" dirty="0">
                <a:solidFill>
                  <a:srgbClr val="FFFFFF"/>
                </a:solidFill>
                <a:latin typeface="Calibri"/>
                <a:cs typeface="Calibri"/>
              </a:rPr>
              <a:t>managers</a:t>
            </a:r>
            <a:r>
              <a:rPr sz="1400" spc="-50" dirty="0">
                <a:solidFill>
                  <a:srgbClr val="FFFFFF"/>
                </a:solidFill>
                <a:latin typeface="Calibri"/>
                <a:cs typeface="Calibri"/>
              </a:rPr>
              <a:t> </a:t>
            </a:r>
            <a:r>
              <a:rPr sz="1400" dirty="0">
                <a:solidFill>
                  <a:srgbClr val="FFFFFF"/>
                </a:solidFill>
                <a:latin typeface="Calibri"/>
                <a:cs typeface="Calibri"/>
              </a:rPr>
              <a:t>of</a:t>
            </a:r>
            <a:r>
              <a:rPr sz="1400" spc="-45" dirty="0">
                <a:solidFill>
                  <a:srgbClr val="FFFFFF"/>
                </a:solidFill>
                <a:latin typeface="Calibri"/>
                <a:cs typeface="Calibri"/>
              </a:rPr>
              <a:t> </a:t>
            </a:r>
            <a:r>
              <a:rPr sz="1400" spc="-20" dirty="0">
                <a:solidFill>
                  <a:srgbClr val="FFFFFF"/>
                </a:solidFill>
                <a:latin typeface="Calibri"/>
                <a:cs typeface="Calibri"/>
              </a:rPr>
              <a:t>MPAs</a:t>
            </a:r>
            <a:endParaRPr sz="1400">
              <a:latin typeface="Calibri"/>
              <a:cs typeface="Calibri"/>
            </a:endParaRPr>
          </a:p>
        </p:txBody>
      </p:sp>
      <p:sp>
        <p:nvSpPr>
          <p:cNvPr id="7" name="object 7"/>
          <p:cNvSpPr/>
          <p:nvPr/>
        </p:nvSpPr>
        <p:spPr>
          <a:xfrm>
            <a:off x="4565145" y="2509266"/>
            <a:ext cx="2882900" cy="236854"/>
          </a:xfrm>
          <a:custGeom>
            <a:avLst/>
            <a:gdLst/>
            <a:ahLst/>
            <a:cxnLst/>
            <a:rect l="l" t="t" r="r" b="b"/>
            <a:pathLst>
              <a:path w="2882900" h="236855">
                <a:moveTo>
                  <a:pt x="2882734" y="0"/>
                </a:moveTo>
                <a:lnTo>
                  <a:pt x="2882734" y="118262"/>
                </a:lnTo>
                <a:lnTo>
                  <a:pt x="0" y="118262"/>
                </a:lnTo>
                <a:lnTo>
                  <a:pt x="0" y="236537"/>
                </a:lnTo>
              </a:path>
            </a:pathLst>
          </a:custGeom>
          <a:ln w="25400">
            <a:solidFill>
              <a:srgbClr val="3C6695"/>
            </a:solidFill>
          </a:ln>
        </p:spPr>
        <p:txBody>
          <a:bodyPr wrap="square" lIns="0" tIns="0" rIns="0" bIns="0" rtlCol="0"/>
          <a:lstStyle/>
          <a:p>
            <a:endParaRPr/>
          </a:p>
        </p:txBody>
      </p:sp>
      <p:sp>
        <p:nvSpPr>
          <p:cNvPr id="8" name="object 8"/>
          <p:cNvSpPr txBox="1"/>
          <p:nvPr/>
        </p:nvSpPr>
        <p:spPr>
          <a:xfrm>
            <a:off x="4121658" y="2745485"/>
            <a:ext cx="887094" cy="591820"/>
          </a:xfrm>
          <a:prstGeom prst="rect">
            <a:avLst/>
          </a:prstGeom>
          <a:solidFill>
            <a:srgbClr val="4F81BC"/>
          </a:solidFill>
          <a:ln w="25400">
            <a:solidFill>
              <a:srgbClr val="FFFFFF"/>
            </a:solidFill>
          </a:ln>
        </p:spPr>
        <p:txBody>
          <a:bodyPr vert="horz" wrap="square" lIns="0" tIns="6985" rIns="0" bIns="0" rtlCol="0">
            <a:spAutoFit/>
          </a:bodyPr>
          <a:lstStyle/>
          <a:p>
            <a:pPr>
              <a:lnSpc>
                <a:spcPct val="100000"/>
              </a:lnSpc>
              <a:spcBef>
                <a:spcPts val="55"/>
              </a:spcBef>
            </a:pPr>
            <a:endParaRPr sz="1100">
              <a:latin typeface="Times New Roman"/>
              <a:cs typeface="Times New Roman"/>
            </a:endParaRPr>
          </a:p>
          <a:p>
            <a:pPr marL="109220">
              <a:lnSpc>
                <a:spcPct val="100000"/>
              </a:lnSpc>
            </a:pPr>
            <a:r>
              <a:rPr sz="1400" spc="-10" dirty="0">
                <a:solidFill>
                  <a:srgbClr val="FFFFFF"/>
                </a:solidFill>
                <a:latin typeface="Calibri"/>
                <a:cs typeface="Calibri"/>
              </a:rPr>
              <a:t>CaMPAM</a:t>
            </a:r>
            <a:endParaRPr sz="1400">
              <a:latin typeface="Calibri"/>
              <a:cs typeface="Calibri"/>
            </a:endParaRPr>
          </a:p>
        </p:txBody>
      </p:sp>
      <p:sp>
        <p:nvSpPr>
          <p:cNvPr id="9" name="object 9"/>
          <p:cNvSpPr/>
          <p:nvPr/>
        </p:nvSpPr>
        <p:spPr>
          <a:xfrm>
            <a:off x="5718815" y="2509266"/>
            <a:ext cx="1729739" cy="236854"/>
          </a:xfrm>
          <a:custGeom>
            <a:avLst/>
            <a:gdLst/>
            <a:ahLst/>
            <a:cxnLst/>
            <a:rect l="l" t="t" r="r" b="b"/>
            <a:pathLst>
              <a:path w="1729740" h="236855">
                <a:moveTo>
                  <a:pt x="1729638" y="0"/>
                </a:moveTo>
                <a:lnTo>
                  <a:pt x="1729638" y="118262"/>
                </a:lnTo>
                <a:lnTo>
                  <a:pt x="0" y="118262"/>
                </a:lnTo>
                <a:lnTo>
                  <a:pt x="0" y="236537"/>
                </a:lnTo>
              </a:path>
            </a:pathLst>
          </a:custGeom>
          <a:ln w="25400">
            <a:solidFill>
              <a:srgbClr val="3C6695"/>
            </a:solidFill>
          </a:ln>
        </p:spPr>
        <p:txBody>
          <a:bodyPr wrap="square" lIns="0" tIns="0" rIns="0" bIns="0" rtlCol="0"/>
          <a:lstStyle/>
          <a:p>
            <a:endParaRPr/>
          </a:p>
        </p:txBody>
      </p:sp>
      <p:sp>
        <p:nvSpPr>
          <p:cNvPr id="10" name="object 10"/>
          <p:cNvSpPr txBox="1"/>
          <p:nvPr/>
        </p:nvSpPr>
        <p:spPr>
          <a:xfrm>
            <a:off x="5275326" y="2745485"/>
            <a:ext cx="887094" cy="591820"/>
          </a:xfrm>
          <a:prstGeom prst="rect">
            <a:avLst/>
          </a:prstGeom>
          <a:solidFill>
            <a:srgbClr val="4F81BC"/>
          </a:solidFill>
          <a:ln w="25400">
            <a:solidFill>
              <a:srgbClr val="FFFFFF"/>
            </a:solidFill>
          </a:ln>
        </p:spPr>
        <p:txBody>
          <a:bodyPr vert="horz" wrap="square" lIns="0" tIns="6985" rIns="0" bIns="0" rtlCol="0">
            <a:spAutoFit/>
          </a:bodyPr>
          <a:lstStyle/>
          <a:p>
            <a:pPr>
              <a:lnSpc>
                <a:spcPct val="100000"/>
              </a:lnSpc>
              <a:spcBef>
                <a:spcPts val="55"/>
              </a:spcBef>
            </a:pPr>
            <a:endParaRPr sz="1100">
              <a:latin typeface="Times New Roman"/>
              <a:cs typeface="Times New Roman"/>
            </a:endParaRPr>
          </a:p>
          <a:p>
            <a:pPr marL="88265">
              <a:lnSpc>
                <a:spcPct val="100000"/>
              </a:lnSpc>
            </a:pPr>
            <a:r>
              <a:rPr sz="1400" spc="-10" dirty="0">
                <a:solidFill>
                  <a:srgbClr val="FFFFFF"/>
                </a:solidFill>
                <a:latin typeface="Calibri"/>
                <a:cs typeface="Calibri"/>
              </a:rPr>
              <a:t>NAMPAM</a:t>
            </a:r>
            <a:endParaRPr sz="1400">
              <a:latin typeface="Calibri"/>
              <a:cs typeface="Calibri"/>
            </a:endParaRPr>
          </a:p>
        </p:txBody>
      </p:sp>
      <p:sp>
        <p:nvSpPr>
          <p:cNvPr id="11" name="object 11"/>
          <p:cNvSpPr/>
          <p:nvPr/>
        </p:nvSpPr>
        <p:spPr>
          <a:xfrm>
            <a:off x="6870958" y="2509266"/>
            <a:ext cx="576580" cy="236854"/>
          </a:xfrm>
          <a:custGeom>
            <a:avLst/>
            <a:gdLst/>
            <a:ahLst/>
            <a:cxnLst/>
            <a:rect l="l" t="t" r="r" b="b"/>
            <a:pathLst>
              <a:path w="576579" h="236855">
                <a:moveTo>
                  <a:pt x="576541" y="0"/>
                </a:moveTo>
                <a:lnTo>
                  <a:pt x="576541" y="118262"/>
                </a:lnTo>
                <a:lnTo>
                  <a:pt x="0" y="118262"/>
                </a:lnTo>
                <a:lnTo>
                  <a:pt x="0" y="236537"/>
                </a:lnTo>
              </a:path>
            </a:pathLst>
          </a:custGeom>
          <a:ln w="25400">
            <a:solidFill>
              <a:srgbClr val="3C6695"/>
            </a:solidFill>
          </a:ln>
        </p:spPr>
        <p:txBody>
          <a:bodyPr wrap="square" lIns="0" tIns="0" rIns="0" bIns="0" rtlCol="0"/>
          <a:lstStyle/>
          <a:p>
            <a:endParaRPr/>
          </a:p>
        </p:txBody>
      </p:sp>
      <p:sp>
        <p:nvSpPr>
          <p:cNvPr id="12" name="object 12"/>
          <p:cNvSpPr txBox="1"/>
          <p:nvPr/>
        </p:nvSpPr>
        <p:spPr>
          <a:xfrm>
            <a:off x="6427470" y="2745485"/>
            <a:ext cx="887094" cy="591820"/>
          </a:xfrm>
          <a:prstGeom prst="rect">
            <a:avLst/>
          </a:prstGeom>
          <a:solidFill>
            <a:srgbClr val="4F81BC"/>
          </a:solidFill>
          <a:ln w="25400">
            <a:solidFill>
              <a:srgbClr val="FFFFFF"/>
            </a:solidFill>
          </a:ln>
        </p:spPr>
        <p:txBody>
          <a:bodyPr vert="horz" wrap="square" lIns="0" tIns="6985" rIns="0" bIns="0" rtlCol="0">
            <a:spAutoFit/>
          </a:bodyPr>
          <a:lstStyle/>
          <a:p>
            <a:pPr>
              <a:lnSpc>
                <a:spcPct val="100000"/>
              </a:lnSpc>
              <a:spcBef>
                <a:spcPts val="55"/>
              </a:spcBef>
            </a:pPr>
            <a:endParaRPr sz="1100">
              <a:latin typeface="Times New Roman"/>
              <a:cs typeface="Times New Roman"/>
            </a:endParaRPr>
          </a:p>
          <a:p>
            <a:pPr marL="231140">
              <a:lnSpc>
                <a:spcPct val="100000"/>
              </a:lnSpc>
            </a:pPr>
            <a:r>
              <a:rPr sz="1400" spc="-20" dirty="0">
                <a:solidFill>
                  <a:srgbClr val="FFFFFF"/>
                </a:solidFill>
                <a:latin typeface="Calibri"/>
                <a:cs typeface="Calibri"/>
              </a:rPr>
              <a:t>DCNA</a:t>
            </a:r>
            <a:endParaRPr sz="1400">
              <a:latin typeface="Calibri"/>
              <a:cs typeface="Calibri"/>
            </a:endParaRPr>
          </a:p>
        </p:txBody>
      </p:sp>
      <p:sp>
        <p:nvSpPr>
          <p:cNvPr id="13" name="object 13"/>
          <p:cNvSpPr/>
          <p:nvPr/>
        </p:nvSpPr>
        <p:spPr>
          <a:xfrm>
            <a:off x="7448550" y="2509266"/>
            <a:ext cx="576580" cy="236854"/>
          </a:xfrm>
          <a:custGeom>
            <a:avLst/>
            <a:gdLst/>
            <a:ahLst/>
            <a:cxnLst/>
            <a:rect l="l" t="t" r="r" b="b"/>
            <a:pathLst>
              <a:path w="576579" h="236855">
                <a:moveTo>
                  <a:pt x="0" y="0"/>
                </a:moveTo>
                <a:lnTo>
                  <a:pt x="0" y="118262"/>
                </a:lnTo>
                <a:lnTo>
                  <a:pt x="576541" y="118262"/>
                </a:lnTo>
                <a:lnTo>
                  <a:pt x="576541" y="236537"/>
                </a:lnTo>
              </a:path>
            </a:pathLst>
          </a:custGeom>
          <a:ln w="25400">
            <a:solidFill>
              <a:srgbClr val="3C6695"/>
            </a:solidFill>
          </a:ln>
        </p:spPr>
        <p:txBody>
          <a:bodyPr wrap="square" lIns="0" tIns="0" rIns="0" bIns="0" rtlCol="0"/>
          <a:lstStyle/>
          <a:p>
            <a:endParaRPr/>
          </a:p>
        </p:txBody>
      </p:sp>
      <p:sp>
        <p:nvSpPr>
          <p:cNvPr id="14" name="object 14"/>
          <p:cNvSpPr txBox="1"/>
          <p:nvPr/>
        </p:nvSpPr>
        <p:spPr>
          <a:xfrm>
            <a:off x="7581138" y="2745485"/>
            <a:ext cx="887094" cy="591820"/>
          </a:xfrm>
          <a:prstGeom prst="rect">
            <a:avLst/>
          </a:prstGeom>
          <a:solidFill>
            <a:srgbClr val="4F81BC"/>
          </a:solidFill>
          <a:ln w="25400">
            <a:solidFill>
              <a:srgbClr val="FFFFFF"/>
            </a:solidFill>
          </a:ln>
        </p:spPr>
        <p:txBody>
          <a:bodyPr vert="horz" wrap="square" lIns="0" tIns="69850" rIns="0" bIns="0" rtlCol="0">
            <a:spAutoFit/>
          </a:bodyPr>
          <a:lstStyle/>
          <a:p>
            <a:pPr marR="9525" algn="ctr">
              <a:lnSpc>
                <a:spcPts val="1610"/>
              </a:lnSpc>
              <a:spcBef>
                <a:spcPts val="550"/>
              </a:spcBef>
            </a:pPr>
            <a:r>
              <a:rPr sz="1400" spc="-25" dirty="0">
                <a:solidFill>
                  <a:srgbClr val="FFFFFF"/>
                </a:solidFill>
                <a:latin typeface="Calibri"/>
                <a:cs typeface="Calibri"/>
              </a:rPr>
              <a:t>MPA</a:t>
            </a:r>
            <a:endParaRPr sz="1400">
              <a:latin typeface="Calibri"/>
              <a:cs typeface="Calibri"/>
            </a:endParaRPr>
          </a:p>
          <a:p>
            <a:pPr algn="ctr">
              <a:lnSpc>
                <a:spcPts val="1610"/>
              </a:lnSpc>
            </a:pPr>
            <a:r>
              <a:rPr sz="1400" spc="-10" dirty="0">
                <a:solidFill>
                  <a:srgbClr val="FFFFFF"/>
                </a:solidFill>
                <a:latin typeface="Calibri"/>
                <a:cs typeface="Calibri"/>
              </a:rPr>
              <a:t>connect</a:t>
            </a:r>
            <a:endParaRPr sz="1400">
              <a:latin typeface="Calibri"/>
              <a:cs typeface="Calibri"/>
            </a:endParaRPr>
          </a:p>
        </p:txBody>
      </p:sp>
      <p:sp>
        <p:nvSpPr>
          <p:cNvPr id="15" name="object 15"/>
          <p:cNvSpPr/>
          <p:nvPr/>
        </p:nvSpPr>
        <p:spPr>
          <a:xfrm>
            <a:off x="7448550" y="2509266"/>
            <a:ext cx="1729739" cy="236854"/>
          </a:xfrm>
          <a:custGeom>
            <a:avLst/>
            <a:gdLst/>
            <a:ahLst/>
            <a:cxnLst/>
            <a:rect l="l" t="t" r="r" b="b"/>
            <a:pathLst>
              <a:path w="1729740" h="236855">
                <a:moveTo>
                  <a:pt x="0" y="0"/>
                </a:moveTo>
                <a:lnTo>
                  <a:pt x="0" y="118262"/>
                </a:lnTo>
                <a:lnTo>
                  <a:pt x="1729638" y="118262"/>
                </a:lnTo>
                <a:lnTo>
                  <a:pt x="1729638" y="236537"/>
                </a:lnTo>
              </a:path>
            </a:pathLst>
          </a:custGeom>
          <a:ln w="25400">
            <a:solidFill>
              <a:srgbClr val="3C6695"/>
            </a:solidFill>
          </a:ln>
        </p:spPr>
        <p:txBody>
          <a:bodyPr wrap="square" lIns="0" tIns="0" rIns="0" bIns="0" rtlCol="0"/>
          <a:lstStyle/>
          <a:p>
            <a:endParaRPr/>
          </a:p>
        </p:txBody>
      </p:sp>
      <p:sp>
        <p:nvSpPr>
          <p:cNvPr id="16" name="object 16"/>
          <p:cNvSpPr txBox="1"/>
          <p:nvPr/>
        </p:nvSpPr>
        <p:spPr>
          <a:xfrm>
            <a:off x="8734806" y="2745485"/>
            <a:ext cx="887094" cy="591820"/>
          </a:xfrm>
          <a:prstGeom prst="rect">
            <a:avLst/>
          </a:prstGeom>
          <a:solidFill>
            <a:srgbClr val="4F81BC"/>
          </a:solidFill>
          <a:ln w="25400">
            <a:solidFill>
              <a:srgbClr val="FFFFFF"/>
            </a:solidFill>
          </a:ln>
        </p:spPr>
        <p:txBody>
          <a:bodyPr vert="horz" wrap="square" lIns="0" tIns="6985" rIns="0" bIns="0" rtlCol="0">
            <a:spAutoFit/>
          </a:bodyPr>
          <a:lstStyle/>
          <a:p>
            <a:pPr>
              <a:lnSpc>
                <a:spcPct val="100000"/>
              </a:lnSpc>
              <a:spcBef>
                <a:spcPts val="55"/>
              </a:spcBef>
            </a:pPr>
            <a:endParaRPr sz="1100">
              <a:latin typeface="Times New Roman"/>
              <a:cs typeface="Times New Roman"/>
            </a:endParaRPr>
          </a:p>
          <a:p>
            <a:pPr marL="92710">
              <a:lnSpc>
                <a:spcPct val="100000"/>
              </a:lnSpc>
            </a:pPr>
            <a:r>
              <a:rPr sz="1400" spc="-10" dirty="0">
                <a:solidFill>
                  <a:srgbClr val="FFFFFF"/>
                </a:solidFill>
                <a:latin typeface="Calibri"/>
                <a:cs typeface="Calibri"/>
              </a:rPr>
              <a:t>BIOPAMA</a:t>
            </a:r>
            <a:endParaRPr sz="1400">
              <a:latin typeface="Calibri"/>
              <a:cs typeface="Calibri"/>
            </a:endParaRPr>
          </a:p>
        </p:txBody>
      </p:sp>
      <p:sp>
        <p:nvSpPr>
          <p:cNvPr id="17" name="object 17"/>
          <p:cNvSpPr/>
          <p:nvPr/>
        </p:nvSpPr>
        <p:spPr>
          <a:xfrm>
            <a:off x="7448550" y="2509266"/>
            <a:ext cx="2882900" cy="236854"/>
          </a:xfrm>
          <a:custGeom>
            <a:avLst/>
            <a:gdLst/>
            <a:ahLst/>
            <a:cxnLst/>
            <a:rect l="l" t="t" r="r" b="b"/>
            <a:pathLst>
              <a:path w="2882900" h="236855">
                <a:moveTo>
                  <a:pt x="0" y="0"/>
                </a:moveTo>
                <a:lnTo>
                  <a:pt x="0" y="118262"/>
                </a:lnTo>
                <a:lnTo>
                  <a:pt x="2882734" y="118262"/>
                </a:lnTo>
                <a:lnTo>
                  <a:pt x="2882734" y="236537"/>
                </a:lnTo>
              </a:path>
            </a:pathLst>
          </a:custGeom>
          <a:ln w="25400">
            <a:solidFill>
              <a:srgbClr val="3C6695"/>
            </a:solidFill>
          </a:ln>
        </p:spPr>
        <p:txBody>
          <a:bodyPr wrap="square" lIns="0" tIns="0" rIns="0" bIns="0" rtlCol="0"/>
          <a:lstStyle/>
          <a:p>
            <a:endParaRPr/>
          </a:p>
        </p:txBody>
      </p:sp>
      <p:sp>
        <p:nvSpPr>
          <p:cNvPr id="18" name="object 18"/>
          <p:cNvSpPr txBox="1"/>
          <p:nvPr/>
        </p:nvSpPr>
        <p:spPr>
          <a:xfrm>
            <a:off x="9886950" y="2745485"/>
            <a:ext cx="887094" cy="591820"/>
          </a:xfrm>
          <a:prstGeom prst="rect">
            <a:avLst/>
          </a:prstGeom>
          <a:solidFill>
            <a:srgbClr val="4F81BC"/>
          </a:solidFill>
          <a:ln w="25400">
            <a:solidFill>
              <a:srgbClr val="FFFFFF"/>
            </a:solidFill>
          </a:ln>
        </p:spPr>
        <p:txBody>
          <a:bodyPr vert="horz" wrap="square" lIns="0" tIns="6985" rIns="0" bIns="0" rtlCol="0">
            <a:spAutoFit/>
          </a:bodyPr>
          <a:lstStyle/>
          <a:p>
            <a:pPr>
              <a:lnSpc>
                <a:spcPct val="100000"/>
              </a:lnSpc>
              <a:spcBef>
                <a:spcPts val="55"/>
              </a:spcBef>
            </a:pPr>
            <a:endParaRPr sz="1100">
              <a:latin typeface="Times New Roman"/>
              <a:cs typeface="Times New Roman"/>
            </a:endParaRPr>
          </a:p>
          <a:p>
            <a:pPr marL="107314">
              <a:lnSpc>
                <a:spcPct val="100000"/>
              </a:lnSpc>
            </a:pPr>
            <a:r>
              <a:rPr sz="1400" spc="-10" dirty="0">
                <a:solidFill>
                  <a:srgbClr val="FFFFFF"/>
                </a:solidFill>
                <a:latin typeface="Calibri"/>
                <a:cs typeface="Calibri"/>
              </a:rPr>
              <a:t>RedGolfo</a:t>
            </a:r>
            <a:endParaRPr sz="1400">
              <a:latin typeface="Calibri"/>
              <a:cs typeface="Calibri"/>
            </a:endParaRPr>
          </a:p>
        </p:txBody>
      </p:sp>
      <p:grpSp>
        <p:nvGrpSpPr>
          <p:cNvPr id="19" name="object 19"/>
          <p:cNvGrpSpPr/>
          <p:nvPr/>
        </p:nvGrpSpPr>
        <p:grpSpPr>
          <a:xfrm>
            <a:off x="1066800" y="3994403"/>
            <a:ext cx="5654040" cy="2174875"/>
            <a:chOff x="1066800" y="3994403"/>
            <a:chExt cx="5654040" cy="2174875"/>
          </a:xfrm>
        </p:grpSpPr>
        <p:pic>
          <p:nvPicPr>
            <p:cNvPr id="20" name="object 20"/>
            <p:cNvPicPr/>
            <p:nvPr/>
          </p:nvPicPr>
          <p:blipFill>
            <a:blip r:embed="rId2" cstate="print"/>
            <a:stretch>
              <a:fillRect/>
            </a:stretch>
          </p:blipFill>
          <p:spPr>
            <a:xfrm>
              <a:off x="1066800" y="3994403"/>
              <a:ext cx="1018031" cy="1045463"/>
            </a:xfrm>
            <a:prstGeom prst="rect">
              <a:avLst/>
            </a:prstGeom>
          </p:spPr>
        </p:pic>
        <p:pic>
          <p:nvPicPr>
            <p:cNvPr id="21" name="object 21"/>
            <p:cNvPicPr/>
            <p:nvPr/>
          </p:nvPicPr>
          <p:blipFill>
            <a:blip r:embed="rId3" cstate="print"/>
            <a:stretch>
              <a:fillRect/>
            </a:stretch>
          </p:blipFill>
          <p:spPr>
            <a:xfrm>
              <a:off x="4038600" y="4084319"/>
              <a:ext cx="1149095" cy="788530"/>
            </a:xfrm>
            <a:prstGeom prst="rect">
              <a:avLst/>
            </a:prstGeom>
          </p:spPr>
        </p:pic>
        <p:pic>
          <p:nvPicPr>
            <p:cNvPr id="22" name="object 22"/>
            <p:cNvPicPr/>
            <p:nvPr/>
          </p:nvPicPr>
          <p:blipFill>
            <a:blip r:embed="rId4" cstate="print"/>
            <a:stretch>
              <a:fillRect/>
            </a:stretch>
          </p:blipFill>
          <p:spPr>
            <a:xfrm>
              <a:off x="4177283" y="5524499"/>
              <a:ext cx="2543555" cy="644651"/>
            </a:xfrm>
            <a:prstGeom prst="rect">
              <a:avLst/>
            </a:prstGeom>
          </p:spPr>
        </p:pic>
        <p:pic>
          <p:nvPicPr>
            <p:cNvPr id="23" name="object 23"/>
            <p:cNvPicPr/>
            <p:nvPr/>
          </p:nvPicPr>
          <p:blipFill>
            <a:blip r:embed="rId5" cstate="print"/>
            <a:stretch>
              <a:fillRect/>
            </a:stretch>
          </p:blipFill>
          <p:spPr>
            <a:xfrm>
              <a:off x="1225295" y="5378195"/>
              <a:ext cx="2584703" cy="790955"/>
            </a:xfrm>
            <a:prstGeom prst="rect">
              <a:avLst/>
            </a:prstGeom>
          </p:spPr>
        </p:pic>
        <p:pic>
          <p:nvPicPr>
            <p:cNvPr id="24" name="object 24"/>
            <p:cNvPicPr/>
            <p:nvPr/>
          </p:nvPicPr>
          <p:blipFill>
            <a:blip r:embed="rId6" cstate="print"/>
            <a:stretch>
              <a:fillRect/>
            </a:stretch>
          </p:blipFill>
          <p:spPr>
            <a:xfrm>
              <a:off x="5410200" y="4084319"/>
              <a:ext cx="1004315" cy="789431"/>
            </a:xfrm>
            <a:prstGeom prst="rect">
              <a:avLst/>
            </a:prstGeom>
          </p:spPr>
        </p:pic>
        <p:pic>
          <p:nvPicPr>
            <p:cNvPr id="25" name="object 25"/>
            <p:cNvPicPr/>
            <p:nvPr/>
          </p:nvPicPr>
          <p:blipFill>
            <a:blip r:embed="rId7" cstate="print"/>
            <a:stretch>
              <a:fillRect/>
            </a:stretch>
          </p:blipFill>
          <p:spPr>
            <a:xfrm>
              <a:off x="2209800" y="3995927"/>
              <a:ext cx="1476755" cy="871727"/>
            </a:xfrm>
            <a:prstGeom prst="rect">
              <a:avLst/>
            </a:prstGeom>
          </p:spPr>
        </p:pic>
      </p:grpSp>
      <p:sp>
        <p:nvSpPr>
          <p:cNvPr id="26" name="object 26"/>
          <p:cNvSpPr txBox="1">
            <a:spLocks noGrp="1"/>
          </p:cNvSpPr>
          <p:nvPr>
            <p:ph type="title"/>
          </p:nvPr>
        </p:nvSpPr>
        <p:spPr>
          <a:prstGeom prst="rect">
            <a:avLst/>
          </a:prstGeom>
        </p:spPr>
        <p:txBody>
          <a:bodyPr vert="horz" wrap="square" lIns="0" tIns="378460" rIns="0" bIns="0" rtlCol="0">
            <a:spAutoFit/>
          </a:bodyPr>
          <a:lstStyle/>
          <a:p>
            <a:pPr marL="3150235">
              <a:lnSpc>
                <a:spcPct val="100000"/>
              </a:lnSpc>
              <a:spcBef>
                <a:spcPts val="100"/>
              </a:spcBef>
            </a:pPr>
            <a:r>
              <a:rPr dirty="0"/>
              <a:t>The</a:t>
            </a:r>
            <a:r>
              <a:rPr spc="-5" dirty="0"/>
              <a:t> </a:t>
            </a:r>
            <a:r>
              <a:rPr spc="-20" dirty="0"/>
              <a:t>networks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7869" y="242283"/>
            <a:ext cx="9261475" cy="805099"/>
          </a:xfrm>
          <a:prstGeom prst="rect">
            <a:avLst/>
          </a:prstGeom>
        </p:spPr>
        <p:txBody>
          <a:bodyPr vert="horz" wrap="square" lIns="0" tIns="248673" rIns="0" bIns="0" rtlCol="0">
            <a:spAutoFit/>
          </a:bodyPr>
          <a:lstStyle/>
          <a:p>
            <a:pPr marL="12700">
              <a:lnSpc>
                <a:spcPct val="100000"/>
              </a:lnSpc>
              <a:spcBef>
                <a:spcPts val="100"/>
              </a:spcBef>
            </a:pPr>
            <a:r>
              <a:rPr lang="en-US" dirty="0">
                <a:solidFill>
                  <a:srgbClr val="006FC0"/>
                </a:solidFill>
              </a:rPr>
              <a:t>Strengthening</a:t>
            </a:r>
            <a:r>
              <a:rPr lang="en-US" spc="-30" dirty="0">
                <a:solidFill>
                  <a:srgbClr val="006FC0"/>
                </a:solidFill>
              </a:rPr>
              <a:t> </a:t>
            </a:r>
            <a:r>
              <a:rPr lang="en-US" dirty="0">
                <a:solidFill>
                  <a:srgbClr val="006FC0"/>
                </a:solidFill>
              </a:rPr>
              <a:t>of</a:t>
            </a:r>
            <a:r>
              <a:rPr lang="en-US" spc="-45" dirty="0">
                <a:solidFill>
                  <a:srgbClr val="006FC0"/>
                </a:solidFill>
              </a:rPr>
              <a:t> </a:t>
            </a:r>
            <a:r>
              <a:rPr lang="en-US" dirty="0">
                <a:solidFill>
                  <a:srgbClr val="006FC0"/>
                </a:solidFill>
              </a:rPr>
              <a:t>Protected</a:t>
            </a:r>
            <a:r>
              <a:rPr lang="en-US" spc="-50" dirty="0">
                <a:solidFill>
                  <a:srgbClr val="006FC0"/>
                </a:solidFill>
              </a:rPr>
              <a:t> </a:t>
            </a:r>
            <a:r>
              <a:rPr lang="en-US" dirty="0">
                <a:solidFill>
                  <a:srgbClr val="006FC0"/>
                </a:solidFill>
              </a:rPr>
              <a:t>Areas</a:t>
            </a:r>
            <a:r>
              <a:rPr lang="en-US" spc="-55" dirty="0">
                <a:solidFill>
                  <a:srgbClr val="006FC0"/>
                </a:solidFill>
              </a:rPr>
              <a:t> </a:t>
            </a:r>
            <a:r>
              <a:rPr lang="en-US" dirty="0">
                <a:solidFill>
                  <a:srgbClr val="006FC0"/>
                </a:solidFill>
              </a:rPr>
              <a:t>in</a:t>
            </a:r>
            <a:r>
              <a:rPr lang="en-US" spc="-45" dirty="0">
                <a:solidFill>
                  <a:srgbClr val="006FC0"/>
                </a:solidFill>
              </a:rPr>
              <a:t> </a:t>
            </a:r>
            <a:r>
              <a:rPr lang="en-US" dirty="0">
                <a:solidFill>
                  <a:srgbClr val="006FC0"/>
                </a:solidFill>
              </a:rPr>
              <a:t>the</a:t>
            </a:r>
            <a:r>
              <a:rPr lang="en-US" spc="-45" dirty="0">
                <a:solidFill>
                  <a:srgbClr val="006FC0"/>
                </a:solidFill>
              </a:rPr>
              <a:t> </a:t>
            </a:r>
            <a:r>
              <a:rPr lang="en-US" spc="-25" dirty="0">
                <a:solidFill>
                  <a:srgbClr val="006FC0"/>
                </a:solidFill>
              </a:rPr>
              <a:t>WCR</a:t>
            </a:r>
            <a:endParaRPr spc="-10" dirty="0"/>
          </a:p>
        </p:txBody>
      </p:sp>
      <p:sp>
        <p:nvSpPr>
          <p:cNvPr id="3" name="object 3"/>
          <p:cNvSpPr txBox="1"/>
          <p:nvPr/>
        </p:nvSpPr>
        <p:spPr>
          <a:xfrm>
            <a:off x="1857869" y="1773935"/>
            <a:ext cx="9839526" cy="2578270"/>
          </a:xfrm>
          <a:prstGeom prst="rect">
            <a:avLst/>
          </a:prstGeom>
        </p:spPr>
        <p:txBody>
          <a:bodyPr vert="horz" wrap="square" lIns="0" tIns="140335" rIns="0" bIns="0" rtlCol="0">
            <a:spAutoFit/>
          </a:bodyPr>
          <a:lstStyle/>
          <a:p>
            <a:pPr marL="266700" indent="-228600">
              <a:lnSpc>
                <a:spcPct val="100000"/>
              </a:lnSpc>
              <a:spcBef>
                <a:spcPts val="1105"/>
              </a:spcBef>
              <a:buFont typeface="Arial"/>
              <a:buChar char="•"/>
              <a:tabLst>
                <a:tab pos="266700" algn="l"/>
              </a:tabLst>
            </a:pPr>
            <a:r>
              <a:rPr lang="en-US" sz="2800" spc="-55" dirty="0">
                <a:solidFill>
                  <a:srgbClr val="00B0F0"/>
                </a:solidFill>
                <a:latin typeface="Calibri"/>
                <a:cs typeface="Calibri"/>
              </a:rPr>
              <a:t>Enhanced network of MPA practitioners </a:t>
            </a:r>
            <a:endParaRPr lang="en-US" sz="2800" spc="-55" dirty="0">
              <a:solidFill>
                <a:schemeClr val="tx1"/>
              </a:solidFill>
              <a:latin typeface="Calibri"/>
              <a:cs typeface="Calibri"/>
            </a:endParaRPr>
          </a:p>
          <a:p>
            <a:pPr marL="266700" indent="-228600">
              <a:lnSpc>
                <a:spcPct val="100000"/>
              </a:lnSpc>
              <a:spcBef>
                <a:spcPts val="1105"/>
              </a:spcBef>
              <a:buFont typeface="Arial"/>
              <a:buChar char="•"/>
              <a:tabLst>
                <a:tab pos="266700" algn="l"/>
              </a:tabLst>
            </a:pPr>
            <a:r>
              <a:rPr lang="en-US" sz="2800" spc="-55" dirty="0">
                <a:solidFill>
                  <a:srgbClr val="00B0F0"/>
                </a:solidFill>
                <a:latin typeface="Calibri"/>
                <a:cs typeface="Calibri"/>
              </a:rPr>
              <a:t>Improved dissemination of information </a:t>
            </a:r>
            <a:r>
              <a:rPr lang="en-US" sz="2800" spc="-55" dirty="0">
                <a:solidFill>
                  <a:schemeClr val="tx1"/>
                </a:solidFill>
                <a:latin typeface="Calibri"/>
                <a:cs typeface="Calibri"/>
              </a:rPr>
              <a:t>on MPAs within the region</a:t>
            </a:r>
          </a:p>
          <a:p>
            <a:pPr marL="266700" indent="-228600">
              <a:lnSpc>
                <a:spcPct val="100000"/>
              </a:lnSpc>
              <a:spcBef>
                <a:spcPts val="1105"/>
              </a:spcBef>
              <a:buFont typeface="Arial"/>
              <a:buChar char="•"/>
              <a:tabLst>
                <a:tab pos="266700" algn="l"/>
              </a:tabLst>
            </a:pPr>
            <a:r>
              <a:rPr lang="en-US" sz="2800" spc="-55" dirty="0">
                <a:solidFill>
                  <a:srgbClr val="00B0F0"/>
                </a:solidFill>
                <a:latin typeface="Calibri"/>
                <a:cs typeface="Calibri"/>
              </a:rPr>
              <a:t>Stronger relationships and collaborations </a:t>
            </a:r>
            <a:r>
              <a:rPr lang="en-US" sz="2800" spc="-55" dirty="0">
                <a:solidFill>
                  <a:schemeClr val="tx1"/>
                </a:solidFill>
                <a:latin typeface="Calibri"/>
                <a:cs typeface="Calibri"/>
              </a:rPr>
              <a:t>between MPA practitioners, scientists, fishers, other stakeholders, as well as with international/regional experts</a:t>
            </a:r>
          </a:p>
        </p:txBody>
      </p:sp>
      <p:sp>
        <p:nvSpPr>
          <p:cNvPr id="4" name="object 4"/>
          <p:cNvSpPr txBox="1"/>
          <p:nvPr/>
        </p:nvSpPr>
        <p:spPr>
          <a:xfrm>
            <a:off x="0" y="507491"/>
            <a:ext cx="1641475" cy="539891"/>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2</a:t>
            </a:r>
            <a:endParaRPr sz="3400" dirty="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459163" y="2549905"/>
            <a:ext cx="723147" cy="21335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Expected </a:t>
            </a:r>
            <a:r>
              <a:rPr sz="2800" b="1" spc="-10" dirty="0">
                <a:solidFill>
                  <a:srgbClr val="00AFEF"/>
                </a:solidFill>
                <a:latin typeface="Calibri"/>
                <a:cs typeface="Calibri"/>
              </a:rPr>
              <a:t>Outputs</a:t>
            </a:r>
            <a:endParaRPr sz="2800" dirty="0">
              <a:latin typeface="Calibri"/>
              <a:cs typeface="Calibri"/>
            </a:endParaRPr>
          </a:p>
        </p:txBody>
      </p:sp>
    </p:spTree>
    <p:extLst>
      <p:ext uri="{BB962C8B-B14F-4D97-AF65-F5344CB8AC3E}">
        <p14:creationId xmlns:p14="http://schemas.microsoft.com/office/powerpoint/2010/main" val="118022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0723" y="260010"/>
            <a:ext cx="9724077" cy="1068070"/>
          </a:xfrm>
          <a:prstGeom prst="rect">
            <a:avLst/>
          </a:prstGeom>
        </p:spPr>
        <p:txBody>
          <a:bodyPr vert="horz" wrap="square" lIns="0" tIns="74295" rIns="0" bIns="0" rtlCol="0">
            <a:spAutoFit/>
          </a:bodyPr>
          <a:lstStyle/>
          <a:p>
            <a:pPr marL="12700" marR="5080">
              <a:lnSpc>
                <a:spcPts val="3890"/>
              </a:lnSpc>
              <a:spcBef>
                <a:spcPts val="585"/>
              </a:spcBef>
            </a:pPr>
            <a:r>
              <a:rPr lang="en-US" dirty="0">
                <a:solidFill>
                  <a:srgbClr val="006FC0"/>
                </a:solidFill>
              </a:rPr>
              <a:t>Implementation</a:t>
            </a:r>
            <a:r>
              <a:rPr dirty="0">
                <a:solidFill>
                  <a:srgbClr val="006FC0"/>
                </a:solidFill>
              </a:rPr>
              <a:t> of Guidelines for Protected Areas and Species Management</a:t>
            </a:r>
          </a:p>
        </p:txBody>
      </p:sp>
      <p:sp>
        <p:nvSpPr>
          <p:cNvPr id="3" name="object 3"/>
          <p:cNvSpPr txBox="1"/>
          <p:nvPr/>
        </p:nvSpPr>
        <p:spPr>
          <a:xfrm>
            <a:off x="2126842" y="1629602"/>
            <a:ext cx="9355455" cy="3973524"/>
          </a:xfrm>
          <a:prstGeom prst="rect">
            <a:avLst/>
          </a:prstGeom>
        </p:spPr>
        <p:txBody>
          <a:bodyPr vert="horz" wrap="square" lIns="0" tIns="140335" rIns="0" bIns="0" rtlCol="0">
            <a:spAutoFit/>
          </a:bodyPr>
          <a:lstStyle/>
          <a:p>
            <a:pPr marL="12700">
              <a:lnSpc>
                <a:spcPct val="100000"/>
              </a:lnSpc>
              <a:spcBef>
                <a:spcPts val="1105"/>
              </a:spcBef>
            </a:pPr>
            <a:r>
              <a:rPr sz="2800" spc="-10" dirty="0">
                <a:solidFill>
                  <a:srgbClr val="006FC0"/>
                </a:solidFill>
                <a:latin typeface="Calibri"/>
                <a:cs typeface="Calibri"/>
              </a:rPr>
              <a:t>PROMOTE:</a:t>
            </a:r>
            <a:endParaRPr sz="2800" dirty="0">
              <a:latin typeface="Calibri"/>
              <a:cs typeface="Calibri"/>
            </a:endParaRPr>
          </a:p>
          <a:p>
            <a:pPr marL="241300" marR="5080" indent="-228600">
              <a:lnSpc>
                <a:spcPct val="100000"/>
              </a:lnSpc>
              <a:spcBef>
                <a:spcPts val="1010"/>
              </a:spcBef>
              <a:buClr>
                <a:srgbClr val="00AFEF"/>
              </a:buClr>
              <a:buFont typeface="Arial"/>
              <a:buChar char="•"/>
              <a:tabLst>
                <a:tab pos="241300" algn="l"/>
              </a:tabLst>
            </a:pPr>
            <a:r>
              <a:rPr lang="en-JM" sz="2800" dirty="0">
                <a:latin typeface="Calibri"/>
                <a:cs typeface="Calibri"/>
              </a:rPr>
              <a:t>Implementation and Use of </a:t>
            </a:r>
            <a:r>
              <a:rPr sz="2800" dirty="0">
                <a:latin typeface="Calibri"/>
                <a:cs typeface="Calibri"/>
              </a:rPr>
              <a:t>Guidelines</a:t>
            </a:r>
            <a:r>
              <a:rPr sz="2800" spc="-90" dirty="0">
                <a:latin typeface="Calibri"/>
                <a:cs typeface="Calibri"/>
              </a:rPr>
              <a:t> </a:t>
            </a:r>
            <a:r>
              <a:rPr sz="2800" dirty="0">
                <a:latin typeface="Calibri"/>
                <a:cs typeface="Calibri"/>
              </a:rPr>
              <a:t>on</a:t>
            </a:r>
            <a:r>
              <a:rPr sz="2800" spc="-110" dirty="0">
                <a:latin typeface="Calibri"/>
                <a:cs typeface="Calibri"/>
              </a:rPr>
              <a:t> </a:t>
            </a:r>
            <a:r>
              <a:rPr sz="2800" spc="-10" dirty="0">
                <a:latin typeface="Calibri"/>
                <a:cs typeface="Calibri"/>
              </a:rPr>
              <a:t>protected</a:t>
            </a:r>
            <a:r>
              <a:rPr sz="2800" spc="-105" dirty="0">
                <a:latin typeface="Calibri"/>
                <a:cs typeface="Calibri"/>
              </a:rPr>
              <a:t> </a:t>
            </a:r>
            <a:r>
              <a:rPr sz="2800" dirty="0">
                <a:latin typeface="Calibri"/>
                <a:cs typeface="Calibri"/>
              </a:rPr>
              <a:t>area</a:t>
            </a:r>
            <a:r>
              <a:rPr sz="2800" spc="-125" dirty="0">
                <a:latin typeface="Calibri"/>
                <a:cs typeface="Calibri"/>
              </a:rPr>
              <a:t> </a:t>
            </a:r>
            <a:r>
              <a:rPr sz="2800" spc="-10" dirty="0">
                <a:latin typeface="Calibri"/>
                <a:cs typeface="Calibri"/>
              </a:rPr>
              <a:t>establishment,</a:t>
            </a:r>
            <a:r>
              <a:rPr sz="2800" spc="-80" dirty="0">
                <a:latin typeface="Calibri"/>
                <a:cs typeface="Calibri"/>
              </a:rPr>
              <a:t> </a:t>
            </a:r>
            <a:r>
              <a:rPr sz="2800" spc="-10" dirty="0">
                <a:latin typeface="Calibri"/>
                <a:cs typeface="Calibri"/>
              </a:rPr>
              <a:t>management,</a:t>
            </a:r>
            <a:r>
              <a:rPr sz="2800" spc="-105" dirty="0">
                <a:latin typeface="Calibri"/>
                <a:cs typeface="Calibri"/>
              </a:rPr>
              <a:t> </a:t>
            </a:r>
            <a:r>
              <a:rPr sz="2800" spc="-25" dirty="0">
                <a:latin typeface="Calibri"/>
                <a:cs typeface="Calibri"/>
              </a:rPr>
              <a:t>and </a:t>
            </a:r>
            <a:r>
              <a:rPr sz="2800" dirty="0">
                <a:latin typeface="Calibri"/>
                <a:cs typeface="Calibri"/>
              </a:rPr>
              <a:t>listing</a:t>
            </a:r>
            <a:r>
              <a:rPr lang="en-029" sz="2800" dirty="0">
                <a:latin typeface="Calibri"/>
                <a:cs typeface="Calibri"/>
              </a:rPr>
              <a:t>;</a:t>
            </a:r>
            <a:endParaRPr sz="2800" dirty="0">
              <a:latin typeface="Calibri"/>
              <a:cs typeface="Calibri"/>
            </a:endParaRPr>
          </a:p>
          <a:p>
            <a:pPr marL="241300" marR="111125" indent="-228600">
              <a:lnSpc>
                <a:spcPct val="100000"/>
              </a:lnSpc>
              <a:spcBef>
                <a:spcPts val="994"/>
              </a:spcBef>
              <a:buClr>
                <a:srgbClr val="00AFEF"/>
              </a:buClr>
              <a:buFont typeface="Arial"/>
              <a:buChar char="•"/>
              <a:tabLst>
                <a:tab pos="241300" algn="l"/>
              </a:tabLst>
            </a:pPr>
            <a:r>
              <a:rPr lang="en-JM" sz="2800" dirty="0">
                <a:latin typeface="Calibri"/>
                <a:cs typeface="Calibri"/>
              </a:rPr>
              <a:t>Implementation of </a:t>
            </a:r>
            <a:r>
              <a:rPr sz="2800" dirty="0">
                <a:latin typeface="Calibri"/>
                <a:cs typeface="Calibri"/>
              </a:rPr>
              <a:t>Na</a:t>
            </a:r>
            <a:r>
              <a:rPr lang="en-JM" sz="2800" dirty="0">
                <a:latin typeface="Calibri"/>
                <a:cs typeface="Calibri"/>
              </a:rPr>
              <a:t>t</a:t>
            </a:r>
            <a:r>
              <a:rPr sz="2800" dirty="0" err="1">
                <a:latin typeface="Calibri"/>
                <a:cs typeface="Calibri"/>
              </a:rPr>
              <a:t>ional</a:t>
            </a:r>
            <a:r>
              <a:rPr sz="2800" spc="-95" dirty="0">
                <a:latin typeface="Calibri"/>
                <a:cs typeface="Calibri"/>
              </a:rPr>
              <a:t> </a:t>
            </a:r>
            <a:r>
              <a:rPr sz="2800" spc="-10" dirty="0">
                <a:latin typeface="Calibri"/>
                <a:cs typeface="Calibri"/>
              </a:rPr>
              <a:t>system</a:t>
            </a:r>
            <a:r>
              <a:rPr sz="2800" spc="-75" dirty="0">
                <a:latin typeface="Calibri"/>
                <a:cs typeface="Calibri"/>
              </a:rPr>
              <a:t> </a:t>
            </a:r>
            <a:r>
              <a:rPr sz="2800" dirty="0">
                <a:latin typeface="Calibri"/>
                <a:cs typeface="Calibri"/>
              </a:rPr>
              <a:t>planning</a:t>
            </a:r>
            <a:r>
              <a:rPr sz="2800" spc="-70" dirty="0">
                <a:latin typeface="Calibri"/>
                <a:cs typeface="Calibri"/>
              </a:rPr>
              <a:t> </a:t>
            </a:r>
            <a:r>
              <a:rPr sz="2800" dirty="0">
                <a:latin typeface="Calibri"/>
                <a:cs typeface="Calibri"/>
              </a:rPr>
              <a:t>for</a:t>
            </a:r>
            <a:r>
              <a:rPr sz="2800" spc="-90" dirty="0">
                <a:latin typeface="Calibri"/>
                <a:cs typeface="Calibri"/>
              </a:rPr>
              <a:t> </a:t>
            </a:r>
            <a:r>
              <a:rPr sz="2800" spc="-10" dirty="0">
                <a:latin typeface="Calibri"/>
                <a:cs typeface="Calibri"/>
              </a:rPr>
              <a:t>protected</a:t>
            </a:r>
            <a:r>
              <a:rPr sz="2800" spc="-100" dirty="0">
                <a:latin typeface="Calibri"/>
                <a:cs typeface="Calibri"/>
              </a:rPr>
              <a:t> </a:t>
            </a:r>
            <a:r>
              <a:rPr sz="2800" dirty="0">
                <a:latin typeface="Calibri"/>
                <a:cs typeface="Calibri"/>
              </a:rPr>
              <a:t>areas</a:t>
            </a:r>
            <a:r>
              <a:rPr sz="2800" spc="-95" dirty="0">
                <a:latin typeface="Calibri"/>
                <a:cs typeface="Calibri"/>
              </a:rPr>
              <a:t> </a:t>
            </a:r>
            <a:r>
              <a:rPr sz="2800" dirty="0">
                <a:latin typeface="Calibri"/>
                <a:cs typeface="Calibri"/>
              </a:rPr>
              <a:t>as</a:t>
            </a:r>
            <a:r>
              <a:rPr sz="2800" spc="-100" dirty="0">
                <a:latin typeface="Calibri"/>
                <a:cs typeface="Calibri"/>
              </a:rPr>
              <a:t> </a:t>
            </a:r>
            <a:r>
              <a:rPr sz="2800" dirty="0">
                <a:latin typeface="Calibri"/>
                <a:cs typeface="Calibri"/>
              </a:rPr>
              <a:t>a</a:t>
            </a:r>
            <a:r>
              <a:rPr sz="2800" spc="-90" dirty="0">
                <a:latin typeface="Calibri"/>
                <a:cs typeface="Calibri"/>
              </a:rPr>
              <a:t> </a:t>
            </a:r>
            <a:r>
              <a:rPr sz="2800" spc="-10" dirty="0">
                <a:latin typeface="Calibri"/>
                <a:cs typeface="Calibri"/>
              </a:rPr>
              <a:t>mechanism </a:t>
            </a:r>
            <a:r>
              <a:rPr sz="2800" dirty="0">
                <a:latin typeface="Calibri"/>
                <a:cs typeface="Calibri"/>
              </a:rPr>
              <a:t>to</a:t>
            </a:r>
            <a:r>
              <a:rPr sz="2800" spc="-95" dirty="0">
                <a:latin typeface="Calibri"/>
                <a:cs typeface="Calibri"/>
              </a:rPr>
              <a:t> </a:t>
            </a:r>
            <a:r>
              <a:rPr sz="2800" dirty="0">
                <a:latin typeface="Calibri"/>
                <a:cs typeface="Calibri"/>
              </a:rPr>
              <a:t>develop</a:t>
            </a:r>
            <a:r>
              <a:rPr sz="2800" spc="-90" dirty="0">
                <a:latin typeface="Calibri"/>
                <a:cs typeface="Calibri"/>
              </a:rPr>
              <a:t> </a:t>
            </a:r>
            <a:r>
              <a:rPr sz="2800" spc="-20" dirty="0">
                <a:latin typeface="Calibri"/>
                <a:cs typeface="Calibri"/>
              </a:rPr>
              <a:t>relevant</a:t>
            </a:r>
            <a:r>
              <a:rPr sz="2800" spc="-95" dirty="0">
                <a:latin typeface="Calibri"/>
                <a:cs typeface="Calibri"/>
              </a:rPr>
              <a:t> </a:t>
            </a:r>
            <a:r>
              <a:rPr sz="2800" spc="-10" dirty="0">
                <a:latin typeface="Calibri"/>
                <a:cs typeface="Calibri"/>
              </a:rPr>
              <a:t>legislation</a:t>
            </a:r>
            <a:r>
              <a:rPr sz="2800" spc="-95" dirty="0">
                <a:latin typeface="Calibri"/>
                <a:cs typeface="Calibri"/>
              </a:rPr>
              <a:t> </a:t>
            </a:r>
            <a:r>
              <a:rPr sz="2800" dirty="0">
                <a:latin typeface="Calibri"/>
                <a:cs typeface="Calibri"/>
              </a:rPr>
              <a:t>and</a:t>
            </a:r>
            <a:r>
              <a:rPr sz="2800" spc="-75" dirty="0">
                <a:latin typeface="Calibri"/>
                <a:cs typeface="Calibri"/>
              </a:rPr>
              <a:t> </a:t>
            </a:r>
            <a:r>
              <a:rPr sz="2800" spc="-10" dirty="0">
                <a:latin typeface="Calibri"/>
                <a:cs typeface="Calibri"/>
              </a:rPr>
              <a:t>reporting</a:t>
            </a:r>
            <a:r>
              <a:rPr sz="2800" spc="-80" dirty="0">
                <a:latin typeface="Calibri"/>
                <a:cs typeface="Calibri"/>
              </a:rPr>
              <a:t> </a:t>
            </a:r>
            <a:r>
              <a:rPr sz="2800" dirty="0">
                <a:latin typeface="Calibri"/>
                <a:cs typeface="Calibri"/>
              </a:rPr>
              <a:t>mechanisms;</a:t>
            </a:r>
            <a:r>
              <a:rPr sz="2800" spc="-55" dirty="0">
                <a:latin typeface="Calibri"/>
                <a:cs typeface="Calibri"/>
              </a:rPr>
              <a:t> </a:t>
            </a:r>
            <a:r>
              <a:rPr sz="2800" spc="-25" dirty="0">
                <a:latin typeface="Calibri"/>
                <a:cs typeface="Calibri"/>
              </a:rPr>
              <a:t>and</a:t>
            </a:r>
            <a:endParaRPr sz="2800" dirty="0">
              <a:latin typeface="Calibri"/>
              <a:cs typeface="Calibri"/>
            </a:endParaRPr>
          </a:p>
          <a:p>
            <a:pPr marL="241300" indent="-228600">
              <a:lnSpc>
                <a:spcPct val="100000"/>
              </a:lnSpc>
              <a:spcBef>
                <a:spcPts val="994"/>
              </a:spcBef>
              <a:buClr>
                <a:srgbClr val="00AFEF"/>
              </a:buClr>
              <a:buFont typeface="Arial"/>
              <a:buChar char="•"/>
              <a:tabLst>
                <a:tab pos="241300" algn="l"/>
              </a:tabLst>
            </a:pPr>
            <a:r>
              <a:rPr lang="en-JM" sz="2800" dirty="0">
                <a:latin typeface="Calibri"/>
                <a:cs typeface="Calibri"/>
              </a:rPr>
              <a:t>Development and Implementation of </a:t>
            </a:r>
            <a:r>
              <a:rPr sz="2800" dirty="0">
                <a:latin typeface="Calibri"/>
                <a:cs typeface="Calibri"/>
              </a:rPr>
              <a:t>Guidelines</a:t>
            </a:r>
            <a:r>
              <a:rPr sz="2800" spc="-60" dirty="0">
                <a:latin typeface="Calibri"/>
                <a:cs typeface="Calibri"/>
              </a:rPr>
              <a:t> </a:t>
            </a:r>
            <a:r>
              <a:rPr sz="2800" dirty="0">
                <a:latin typeface="Calibri"/>
                <a:cs typeface="Calibri"/>
              </a:rPr>
              <a:t>on</a:t>
            </a:r>
            <a:r>
              <a:rPr sz="2800" spc="-80" dirty="0">
                <a:latin typeface="Calibri"/>
                <a:cs typeface="Calibri"/>
              </a:rPr>
              <a:t> </a:t>
            </a:r>
            <a:r>
              <a:rPr sz="2800" dirty="0">
                <a:latin typeface="Calibri"/>
                <a:cs typeface="Calibri"/>
              </a:rPr>
              <a:t>species</a:t>
            </a:r>
            <a:r>
              <a:rPr sz="2800" spc="-65" dirty="0">
                <a:latin typeface="Calibri"/>
                <a:cs typeface="Calibri"/>
              </a:rPr>
              <a:t> </a:t>
            </a:r>
            <a:r>
              <a:rPr sz="2800" spc="-10" dirty="0">
                <a:latin typeface="Calibri"/>
                <a:cs typeface="Calibri"/>
              </a:rPr>
              <a:t>conservation</a:t>
            </a:r>
            <a:r>
              <a:rPr sz="2800" spc="-70" dirty="0">
                <a:latin typeface="Calibri"/>
                <a:cs typeface="Calibri"/>
              </a:rPr>
              <a:t> </a:t>
            </a:r>
            <a:r>
              <a:rPr sz="2800" dirty="0">
                <a:latin typeface="Calibri"/>
                <a:cs typeface="Calibri"/>
              </a:rPr>
              <a:t>and</a:t>
            </a:r>
            <a:r>
              <a:rPr sz="2800" spc="-80" dirty="0">
                <a:latin typeface="Calibri"/>
                <a:cs typeface="Calibri"/>
              </a:rPr>
              <a:t> </a:t>
            </a:r>
            <a:r>
              <a:rPr sz="2800" spc="-10" dirty="0">
                <a:latin typeface="Calibri"/>
                <a:cs typeface="Calibri"/>
              </a:rPr>
              <a:t>management</a:t>
            </a:r>
            <a:endParaRPr sz="2800" dirty="0">
              <a:latin typeface="Calibri"/>
              <a:cs typeface="Calibri"/>
            </a:endParaRPr>
          </a:p>
        </p:txBody>
      </p:sp>
      <p:sp>
        <p:nvSpPr>
          <p:cNvPr id="4" name="object 4"/>
          <p:cNvSpPr txBox="1"/>
          <p:nvPr/>
        </p:nvSpPr>
        <p:spPr>
          <a:xfrm>
            <a:off x="0" y="507491"/>
            <a:ext cx="1641475" cy="624840"/>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2.3</a:t>
            </a:r>
            <a:endParaRPr sz="340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709703" y="2830869"/>
            <a:ext cx="381000" cy="1570990"/>
          </a:xfrm>
          <a:prstGeom prst="rect">
            <a:avLst/>
          </a:prstGeom>
        </p:spPr>
        <p:txBody>
          <a:bodyPr vert="vert270" wrap="square" lIns="0" tIns="0" rIns="0" bIns="0" rtlCol="0">
            <a:spAutoFit/>
          </a:bodyPr>
          <a:lstStyle/>
          <a:p>
            <a:pPr marL="12700">
              <a:lnSpc>
                <a:spcPts val="2755"/>
              </a:lnSpc>
            </a:pPr>
            <a:r>
              <a:rPr sz="2800" b="1" spc="-10" dirty="0">
                <a:solidFill>
                  <a:srgbClr val="00AFEF"/>
                </a:solidFill>
                <a:latin typeface="Calibri"/>
                <a:cs typeface="Calibri"/>
              </a:rPr>
              <a:t>Objectives</a:t>
            </a:r>
            <a:endParaRPr sz="2800">
              <a:latin typeface="Calibri"/>
              <a:cs typeface="Calibri"/>
            </a:endParaRPr>
          </a:p>
        </p:txBody>
      </p:sp>
    </p:spTree>
    <p:extLst>
      <p:ext uri="{BB962C8B-B14F-4D97-AF65-F5344CB8AC3E}">
        <p14:creationId xmlns:p14="http://schemas.microsoft.com/office/powerpoint/2010/main" val="202661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4577" y="153674"/>
            <a:ext cx="9261475" cy="1356575"/>
          </a:xfrm>
          <a:prstGeom prst="rect">
            <a:avLst/>
          </a:prstGeom>
        </p:spPr>
        <p:txBody>
          <a:bodyPr vert="horz" wrap="square" lIns="0" tIns="246175" rIns="0" bIns="0" rtlCol="0">
            <a:spAutoFit/>
          </a:bodyPr>
          <a:lstStyle/>
          <a:p>
            <a:pPr marL="12700">
              <a:lnSpc>
                <a:spcPct val="100000"/>
              </a:lnSpc>
              <a:spcBef>
                <a:spcPts val="100"/>
              </a:spcBef>
            </a:pPr>
            <a:r>
              <a:rPr lang="en-US" dirty="0">
                <a:solidFill>
                  <a:srgbClr val="006FC0"/>
                </a:solidFill>
              </a:rPr>
              <a:t>Implementation of Guidelines for Protected Areas and Species Management </a:t>
            </a:r>
            <a:endParaRPr spc="-25" dirty="0">
              <a:solidFill>
                <a:srgbClr val="006FC0"/>
              </a:solidFill>
            </a:endParaRPr>
          </a:p>
        </p:txBody>
      </p:sp>
      <p:sp>
        <p:nvSpPr>
          <p:cNvPr id="3" name="object 3"/>
          <p:cNvSpPr txBox="1"/>
          <p:nvPr/>
        </p:nvSpPr>
        <p:spPr>
          <a:xfrm>
            <a:off x="2075238" y="1510249"/>
            <a:ext cx="8809355" cy="3365665"/>
          </a:xfrm>
          <a:prstGeom prst="rect">
            <a:avLst/>
          </a:prstGeom>
        </p:spPr>
        <p:txBody>
          <a:bodyPr vert="horz" wrap="square" lIns="0" tIns="140335" rIns="0" bIns="0" rtlCol="0">
            <a:spAutoFit/>
          </a:bodyPr>
          <a:lstStyle/>
          <a:p>
            <a:pPr marL="241300" indent="-228600">
              <a:lnSpc>
                <a:spcPct val="100000"/>
              </a:lnSpc>
              <a:spcBef>
                <a:spcPts val="1105"/>
              </a:spcBef>
              <a:buClr>
                <a:srgbClr val="00AFEF"/>
              </a:buClr>
              <a:buFont typeface="Arial"/>
              <a:buChar char="•"/>
              <a:tabLst>
                <a:tab pos="241300" algn="l"/>
              </a:tabLst>
            </a:pPr>
            <a:r>
              <a:rPr lang="en-US" sz="2600" dirty="0">
                <a:latin typeface="Calibri"/>
                <a:cs typeface="Calibri"/>
              </a:rPr>
              <a:t>Listing of Protected Areas under the SPAW Protocol, Cooperation </a:t>
            </a:r>
            <a:r>
              <a:rPr lang="en-US" sz="2600" dirty="0" err="1">
                <a:latin typeface="Calibri"/>
                <a:cs typeface="Calibri"/>
              </a:rPr>
              <a:t>Programme</a:t>
            </a:r>
            <a:r>
              <a:rPr lang="en-US" sz="2600" dirty="0">
                <a:latin typeface="Calibri"/>
                <a:cs typeface="Calibri"/>
              </a:rPr>
              <a:t> and other Tasks of the PA Working Group </a:t>
            </a:r>
          </a:p>
          <a:p>
            <a:pPr marL="241300" indent="-228600">
              <a:lnSpc>
                <a:spcPct val="100000"/>
              </a:lnSpc>
              <a:spcBef>
                <a:spcPts val="1105"/>
              </a:spcBef>
              <a:buClr>
                <a:srgbClr val="00AFEF"/>
              </a:buClr>
              <a:buFont typeface="Arial"/>
              <a:buChar char="•"/>
              <a:tabLst>
                <a:tab pos="241300" algn="l"/>
              </a:tabLst>
            </a:pPr>
            <a:r>
              <a:rPr lang="en-US" sz="2600" dirty="0">
                <a:latin typeface="Calibri"/>
                <a:cs typeface="Calibri"/>
              </a:rPr>
              <a:t>Criteria for the Assessment of Exemptions to Article 11(2) of the SPAW Protocol</a:t>
            </a:r>
          </a:p>
          <a:p>
            <a:pPr marL="241300" indent="-228600">
              <a:lnSpc>
                <a:spcPct val="100000"/>
              </a:lnSpc>
              <a:spcBef>
                <a:spcPts val="1105"/>
              </a:spcBef>
              <a:buClr>
                <a:srgbClr val="00AFEF"/>
              </a:buClr>
              <a:buFont typeface="Arial"/>
              <a:buChar char="•"/>
              <a:tabLst>
                <a:tab pos="241300" algn="l"/>
              </a:tabLst>
            </a:pPr>
            <a:r>
              <a:rPr lang="en-US" sz="2600" dirty="0">
                <a:latin typeface="Calibri"/>
                <a:cs typeface="Calibri"/>
              </a:rPr>
              <a:t>Listing of Protected Species under the SPAW Protocol</a:t>
            </a:r>
          </a:p>
          <a:p>
            <a:pPr marL="241300" indent="-228600">
              <a:lnSpc>
                <a:spcPct val="100000"/>
              </a:lnSpc>
              <a:spcBef>
                <a:spcPts val="1105"/>
              </a:spcBef>
              <a:buClr>
                <a:srgbClr val="00AFEF"/>
              </a:buClr>
              <a:buFont typeface="Arial"/>
              <a:buChar char="•"/>
              <a:tabLst>
                <a:tab pos="241300" algn="l"/>
              </a:tabLst>
            </a:pPr>
            <a:r>
              <a:rPr lang="en-US" sz="2600" dirty="0">
                <a:latin typeface="Calibri"/>
                <a:cs typeface="Calibri"/>
              </a:rPr>
              <a:t>Development of Conservation and Management Plans</a:t>
            </a:r>
          </a:p>
        </p:txBody>
      </p:sp>
      <p:sp>
        <p:nvSpPr>
          <p:cNvPr id="4" name="object 4"/>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6FC0">
              <a:alpha val="23919"/>
            </a:srgbClr>
          </a:solidFill>
        </p:spPr>
        <p:txBody>
          <a:bodyPr wrap="square" lIns="0" tIns="0" rIns="0" bIns="0" rtlCol="0"/>
          <a:lstStyle/>
          <a:p>
            <a:endParaRPr dirty="0"/>
          </a:p>
        </p:txBody>
      </p:sp>
      <p:sp>
        <p:nvSpPr>
          <p:cNvPr id="5" name="object 5"/>
          <p:cNvSpPr txBox="1"/>
          <p:nvPr/>
        </p:nvSpPr>
        <p:spPr>
          <a:xfrm>
            <a:off x="0" y="507491"/>
            <a:ext cx="1641475" cy="539891"/>
          </a:xfrm>
          <a:prstGeom prst="rect">
            <a:avLst/>
          </a:prstGeom>
          <a:solidFill>
            <a:srgbClr val="00AFEF"/>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3</a:t>
            </a:r>
            <a:endParaRPr sz="3400" dirty="0">
              <a:latin typeface="Calibri"/>
              <a:cs typeface="Calibri"/>
            </a:endParaRPr>
          </a:p>
        </p:txBody>
      </p:sp>
      <p:sp>
        <p:nvSpPr>
          <p:cNvPr id="6" name="object 6"/>
          <p:cNvSpPr txBox="1"/>
          <p:nvPr/>
        </p:nvSpPr>
        <p:spPr>
          <a:xfrm>
            <a:off x="459163" y="2588505"/>
            <a:ext cx="723147" cy="2056399"/>
          </a:xfrm>
          <a:prstGeom prst="rect">
            <a:avLst/>
          </a:prstGeom>
        </p:spPr>
        <p:txBody>
          <a:bodyPr vert="vert270" wrap="square" lIns="0" tIns="0" rIns="0" bIns="0" rtlCol="0">
            <a:spAutoFit/>
          </a:bodyPr>
          <a:lstStyle/>
          <a:p>
            <a:pPr marL="12700" algn="ctr">
              <a:lnSpc>
                <a:spcPts val="2755"/>
              </a:lnSpc>
            </a:pPr>
            <a:r>
              <a:rPr lang="en-029" sz="2800" b="1" spc="-10" dirty="0">
                <a:solidFill>
                  <a:srgbClr val="006FC0"/>
                </a:solidFill>
                <a:latin typeface="Calibri"/>
                <a:cs typeface="Calibri"/>
              </a:rPr>
              <a:t>Planned Activities</a:t>
            </a:r>
            <a:endParaRPr sz="2800" dirty="0">
              <a:latin typeface="Calibri"/>
              <a:cs typeface="Calibri"/>
            </a:endParaRPr>
          </a:p>
        </p:txBody>
      </p:sp>
    </p:spTree>
    <p:extLst>
      <p:ext uri="{BB962C8B-B14F-4D97-AF65-F5344CB8AC3E}">
        <p14:creationId xmlns:p14="http://schemas.microsoft.com/office/powerpoint/2010/main" val="420356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0723" y="260010"/>
            <a:ext cx="9261475" cy="1359097"/>
          </a:xfrm>
          <a:prstGeom prst="rect">
            <a:avLst/>
          </a:prstGeom>
        </p:spPr>
        <p:txBody>
          <a:bodyPr vert="horz" wrap="square" lIns="0" tIns="248673" rIns="0" bIns="0" rtlCol="0">
            <a:spAutoFit/>
          </a:bodyPr>
          <a:lstStyle/>
          <a:p>
            <a:pPr marL="12700">
              <a:lnSpc>
                <a:spcPct val="100000"/>
              </a:lnSpc>
              <a:spcBef>
                <a:spcPts val="100"/>
              </a:spcBef>
            </a:pPr>
            <a:r>
              <a:rPr lang="en-US" dirty="0">
                <a:solidFill>
                  <a:srgbClr val="006FC0"/>
                </a:solidFill>
              </a:rPr>
              <a:t>Implementation of Guidelines for Protected Areas and Species Management</a:t>
            </a:r>
            <a:endParaRPr dirty="0">
              <a:solidFill>
                <a:srgbClr val="006FC0"/>
              </a:solidFill>
            </a:endParaRPr>
          </a:p>
        </p:txBody>
      </p:sp>
      <p:sp>
        <p:nvSpPr>
          <p:cNvPr id="3" name="object 3"/>
          <p:cNvSpPr txBox="1"/>
          <p:nvPr/>
        </p:nvSpPr>
        <p:spPr>
          <a:xfrm>
            <a:off x="2010723" y="1773935"/>
            <a:ext cx="9839526" cy="4004301"/>
          </a:xfrm>
          <a:prstGeom prst="rect">
            <a:avLst/>
          </a:prstGeom>
        </p:spPr>
        <p:txBody>
          <a:bodyPr vert="horz" wrap="square" lIns="0" tIns="140335" rIns="0" bIns="0" rtlCol="0">
            <a:spAutoFit/>
          </a:bodyPr>
          <a:lstStyle/>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An updated </a:t>
            </a:r>
            <a:r>
              <a:rPr lang="en-US" sz="2800" spc="-55" dirty="0">
                <a:solidFill>
                  <a:srgbClr val="00B0F0"/>
                </a:solidFill>
                <a:latin typeface="Calibri"/>
                <a:cs typeface="Calibri"/>
              </a:rPr>
              <a:t>procedure for listing protected areas </a:t>
            </a:r>
            <a:r>
              <a:rPr lang="en-US" sz="2800" spc="-55" dirty="0">
                <a:solidFill>
                  <a:schemeClr val="tx1"/>
                </a:solidFill>
                <a:latin typeface="Calibri"/>
                <a:cs typeface="Calibri"/>
              </a:rPr>
              <a:t>under the SPAW Protocol </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An updated </a:t>
            </a:r>
            <a:r>
              <a:rPr lang="en-US" sz="2800" spc="-55" dirty="0">
                <a:solidFill>
                  <a:srgbClr val="00B0F0"/>
                </a:solidFill>
                <a:latin typeface="Calibri"/>
                <a:cs typeface="Calibri"/>
              </a:rPr>
              <a:t>list of protected areas</a:t>
            </a:r>
            <a:r>
              <a:rPr lang="en-US" sz="2800" spc="-55" dirty="0">
                <a:solidFill>
                  <a:schemeClr val="tx1"/>
                </a:solidFill>
                <a:latin typeface="Calibri"/>
                <a:cs typeface="Calibri"/>
              </a:rPr>
              <a:t> under the SPAW Protocol</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Format for presenting exemptions under Article 11(2) is </a:t>
            </a:r>
            <a:r>
              <a:rPr lang="en-US" sz="2800" spc="-55" dirty="0">
                <a:solidFill>
                  <a:srgbClr val="00B0F0"/>
                </a:solidFill>
                <a:latin typeface="Calibri"/>
                <a:cs typeface="Calibri"/>
              </a:rPr>
              <a:t>disseminated </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Alignment with the </a:t>
            </a:r>
            <a:r>
              <a:rPr lang="en-US" sz="2800" spc="-55" dirty="0">
                <a:solidFill>
                  <a:srgbClr val="00B0F0"/>
                </a:solidFill>
                <a:latin typeface="Calibri"/>
                <a:cs typeface="Calibri"/>
              </a:rPr>
              <a:t>procedure for the submission and approval of nominations of species for </a:t>
            </a:r>
            <a:r>
              <a:rPr lang="en-US" sz="2800" spc="-55" dirty="0">
                <a:solidFill>
                  <a:schemeClr val="tx1"/>
                </a:solidFill>
                <a:latin typeface="Calibri"/>
                <a:cs typeface="Calibri"/>
              </a:rPr>
              <a:t>inclusion in, or deletion from Annexes I, II and III</a:t>
            </a:r>
          </a:p>
        </p:txBody>
      </p:sp>
      <p:sp>
        <p:nvSpPr>
          <p:cNvPr id="4" name="object 4"/>
          <p:cNvSpPr txBox="1"/>
          <p:nvPr/>
        </p:nvSpPr>
        <p:spPr>
          <a:xfrm>
            <a:off x="0" y="507491"/>
            <a:ext cx="1641475" cy="539891"/>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3</a:t>
            </a:r>
            <a:endParaRPr sz="3400" dirty="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459163" y="2549905"/>
            <a:ext cx="723147" cy="21335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Expected </a:t>
            </a:r>
            <a:r>
              <a:rPr sz="2800" b="1" spc="-10" dirty="0">
                <a:solidFill>
                  <a:srgbClr val="00AFEF"/>
                </a:solidFill>
                <a:latin typeface="Calibri"/>
                <a:cs typeface="Calibri"/>
              </a:rPr>
              <a:t>Outputs</a:t>
            </a:r>
            <a:endParaRPr sz="2800" dirty="0">
              <a:latin typeface="Calibri"/>
              <a:cs typeface="Calibri"/>
            </a:endParaRPr>
          </a:p>
        </p:txBody>
      </p:sp>
    </p:spTree>
    <p:extLst>
      <p:ext uri="{BB962C8B-B14F-4D97-AF65-F5344CB8AC3E}">
        <p14:creationId xmlns:p14="http://schemas.microsoft.com/office/powerpoint/2010/main" val="373882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4295" rIns="0" bIns="0" rtlCol="0">
            <a:spAutoFit/>
          </a:bodyPr>
          <a:lstStyle/>
          <a:p>
            <a:pPr marL="12700" marR="5080">
              <a:lnSpc>
                <a:spcPts val="3890"/>
              </a:lnSpc>
              <a:spcBef>
                <a:spcPts val="585"/>
              </a:spcBef>
            </a:pPr>
            <a:r>
              <a:rPr dirty="0">
                <a:solidFill>
                  <a:srgbClr val="006FC0"/>
                </a:solidFill>
              </a:rPr>
              <a:t>Conservation</a:t>
            </a:r>
            <a:r>
              <a:rPr spc="-75" dirty="0">
                <a:solidFill>
                  <a:srgbClr val="006FC0"/>
                </a:solidFill>
              </a:rPr>
              <a:t> </a:t>
            </a:r>
            <a:r>
              <a:rPr dirty="0">
                <a:solidFill>
                  <a:srgbClr val="006FC0"/>
                </a:solidFill>
              </a:rPr>
              <a:t>of</a:t>
            </a:r>
            <a:r>
              <a:rPr spc="-50" dirty="0">
                <a:solidFill>
                  <a:srgbClr val="006FC0"/>
                </a:solidFill>
              </a:rPr>
              <a:t> </a:t>
            </a:r>
            <a:r>
              <a:rPr dirty="0">
                <a:solidFill>
                  <a:srgbClr val="006FC0"/>
                </a:solidFill>
              </a:rPr>
              <a:t>Threatened</a:t>
            </a:r>
            <a:r>
              <a:rPr spc="-40" dirty="0">
                <a:solidFill>
                  <a:srgbClr val="006FC0"/>
                </a:solidFill>
              </a:rPr>
              <a:t> </a:t>
            </a:r>
            <a:r>
              <a:rPr dirty="0">
                <a:solidFill>
                  <a:srgbClr val="006FC0"/>
                </a:solidFill>
              </a:rPr>
              <a:t>and</a:t>
            </a:r>
            <a:r>
              <a:rPr spc="-50" dirty="0">
                <a:solidFill>
                  <a:srgbClr val="006FC0"/>
                </a:solidFill>
              </a:rPr>
              <a:t> </a:t>
            </a:r>
            <a:r>
              <a:rPr spc="-10" dirty="0">
                <a:solidFill>
                  <a:srgbClr val="006FC0"/>
                </a:solidFill>
              </a:rPr>
              <a:t>Endangered Species</a:t>
            </a:r>
          </a:p>
        </p:txBody>
      </p:sp>
      <p:sp>
        <p:nvSpPr>
          <p:cNvPr id="3" name="object 3"/>
          <p:cNvSpPr txBox="1"/>
          <p:nvPr/>
        </p:nvSpPr>
        <p:spPr>
          <a:xfrm>
            <a:off x="2149274" y="1622798"/>
            <a:ext cx="9228455" cy="3521075"/>
          </a:xfrm>
          <a:prstGeom prst="rect">
            <a:avLst/>
          </a:prstGeom>
        </p:spPr>
        <p:txBody>
          <a:bodyPr vert="horz" wrap="square" lIns="0" tIns="59690" rIns="0" bIns="0" rtlCol="0">
            <a:spAutoFit/>
          </a:bodyPr>
          <a:lstStyle/>
          <a:p>
            <a:pPr marL="241300" marR="165100" indent="-228600">
              <a:lnSpc>
                <a:spcPts val="3030"/>
              </a:lnSpc>
              <a:spcBef>
                <a:spcPts val="470"/>
              </a:spcBef>
              <a:buClr>
                <a:srgbClr val="00AFEF"/>
              </a:buClr>
              <a:buFont typeface="Arial"/>
              <a:buChar char="•"/>
              <a:tabLst>
                <a:tab pos="241300" algn="l"/>
              </a:tabLst>
            </a:pPr>
            <a:r>
              <a:rPr lang="en-029" sz="2800" dirty="0">
                <a:latin typeface="Calibri"/>
                <a:cs typeface="Calibri"/>
              </a:rPr>
              <a:t>Promote awareness and action </a:t>
            </a:r>
            <a:r>
              <a:rPr sz="2800" dirty="0">
                <a:latin typeface="Calibri"/>
                <a:cs typeface="Calibri"/>
              </a:rPr>
              <a:t>on</a:t>
            </a:r>
            <a:r>
              <a:rPr sz="2800" spc="-85" dirty="0">
                <a:latin typeface="Calibri"/>
                <a:cs typeface="Calibri"/>
              </a:rPr>
              <a:t> </a:t>
            </a:r>
            <a:r>
              <a:rPr sz="2800" dirty="0">
                <a:latin typeface="Calibri"/>
                <a:cs typeface="Calibri"/>
              </a:rPr>
              <a:t>priorities</a:t>
            </a:r>
            <a:r>
              <a:rPr sz="2800" spc="-70" dirty="0">
                <a:latin typeface="Calibri"/>
                <a:cs typeface="Calibri"/>
              </a:rPr>
              <a:t> </a:t>
            </a:r>
            <a:r>
              <a:rPr sz="2800" dirty="0">
                <a:latin typeface="Calibri"/>
                <a:cs typeface="Calibri"/>
              </a:rPr>
              <a:t>for</a:t>
            </a:r>
            <a:r>
              <a:rPr sz="2800" spc="-100" dirty="0">
                <a:latin typeface="Calibri"/>
                <a:cs typeface="Calibri"/>
              </a:rPr>
              <a:t> </a:t>
            </a:r>
            <a:r>
              <a:rPr sz="2800" spc="-10" dirty="0">
                <a:latin typeface="Calibri"/>
                <a:cs typeface="Calibri"/>
              </a:rPr>
              <a:t>management</a:t>
            </a:r>
            <a:r>
              <a:rPr sz="2800" spc="-85" dirty="0">
                <a:latin typeface="Calibri"/>
                <a:cs typeface="Calibri"/>
              </a:rPr>
              <a:t> </a:t>
            </a:r>
            <a:r>
              <a:rPr sz="2800" dirty="0">
                <a:latin typeface="Calibri"/>
                <a:cs typeface="Calibri"/>
              </a:rPr>
              <a:t>of</a:t>
            </a:r>
            <a:r>
              <a:rPr sz="2800" spc="-90" dirty="0">
                <a:latin typeface="Calibri"/>
                <a:cs typeface="Calibri"/>
              </a:rPr>
              <a:t> </a:t>
            </a:r>
            <a:r>
              <a:rPr sz="2800" spc="-10" dirty="0">
                <a:latin typeface="Calibri"/>
                <a:cs typeface="Calibri"/>
              </a:rPr>
              <a:t>endangered </a:t>
            </a:r>
            <a:r>
              <a:rPr sz="2800" dirty="0">
                <a:latin typeface="Calibri"/>
                <a:cs typeface="Calibri"/>
              </a:rPr>
              <a:t>and</a:t>
            </a:r>
            <a:r>
              <a:rPr sz="2800" spc="-85" dirty="0">
                <a:latin typeface="Calibri"/>
                <a:cs typeface="Calibri"/>
              </a:rPr>
              <a:t> </a:t>
            </a:r>
            <a:r>
              <a:rPr sz="2800" spc="-10" dirty="0">
                <a:latin typeface="Calibri"/>
                <a:cs typeface="Calibri"/>
              </a:rPr>
              <a:t>migratory</a:t>
            </a:r>
            <a:r>
              <a:rPr sz="2800" spc="-85" dirty="0">
                <a:latin typeface="Calibri"/>
                <a:cs typeface="Calibri"/>
              </a:rPr>
              <a:t> </a:t>
            </a:r>
            <a:r>
              <a:rPr sz="2800" spc="-10" dirty="0">
                <a:latin typeface="Calibri"/>
                <a:cs typeface="Calibri"/>
              </a:rPr>
              <a:t>species;</a:t>
            </a:r>
            <a:endParaRPr sz="2800" dirty="0">
              <a:latin typeface="Calibri"/>
              <a:cs typeface="Calibri"/>
            </a:endParaRPr>
          </a:p>
          <a:p>
            <a:pPr marL="241300" marR="257810" indent="-228600">
              <a:lnSpc>
                <a:spcPts val="3030"/>
              </a:lnSpc>
              <a:spcBef>
                <a:spcPts val="994"/>
              </a:spcBef>
              <a:buClr>
                <a:srgbClr val="00AFEF"/>
              </a:buClr>
              <a:buFont typeface="Arial"/>
              <a:buChar char="•"/>
              <a:tabLst>
                <a:tab pos="241300" algn="l"/>
              </a:tabLst>
            </a:pPr>
            <a:r>
              <a:rPr sz="2800" dirty="0">
                <a:latin typeface="Calibri"/>
                <a:cs typeface="Calibri"/>
              </a:rPr>
              <a:t>Implement</a:t>
            </a:r>
            <a:r>
              <a:rPr sz="2800" spc="-95" dirty="0">
                <a:latin typeface="Calibri"/>
                <a:cs typeface="Calibri"/>
              </a:rPr>
              <a:t> </a:t>
            </a:r>
            <a:r>
              <a:rPr sz="2800" dirty="0">
                <a:latin typeface="Calibri"/>
                <a:cs typeface="Calibri"/>
              </a:rPr>
              <a:t>priority</a:t>
            </a:r>
            <a:r>
              <a:rPr sz="2800" spc="-100" dirty="0">
                <a:latin typeface="Calibri"/>
                <a:cs typeface="Calibri"/>
              </a:rPr>
              <a:t> </a:t>
            </a:r>
            <a:r>
              <a:rPr sz="2800" dirty="0">
                <a:latin typeface="Calibri"/>
                <a:cs typeface="Calibri"/>
              </a:rPr>
              <a:t>activities</a:t>
            </a:r>
            <a:r>
              <a:rPr sz="2800" spc="-110" dirty="0">
                <a:latin typeface="Calibri"/>
                <a:cs typeface="Calibri"/>
              </a:rPr>
              <a:t> </a:t>
            </a:r>
            <a:r>
              <a:rPr sz="2800" dirty="0">
                <a:latin typeface="Calibri"/>
                <a:cs typeface="Calibri"/>
              </a:rPr>
              <a:t>of</a:t>
            </a:r>
            <a:r>
              <a:rPr sz="2800" spc="-114" dirty="0">
                <a:latin typeface="Calibri"/>
                <a:cs typeface="Calibri"/>
              </a:rPr>
              <a:t> </a:t>
            </a:r>
            <a:r>
              <a:rPr sz="2800" spc="-10" dirty="0">
                <a:latin typeface="Calibri"/>
                <a:cs typeface="Calibri"/>
              </a:rPr>
              <a:t>existing</a:t>
            </a:r>
            <a:r>
              <a:rPr sz="2800" spc="-90" dirty="0">
                <a:latin typeface="Calibri"/>
                <a:cs typeface="Calibri"/>
              </a:rPr>
              <a:t> </a:t>
            </a:r>
            <a:r>
              <a:rPr sz="2800" dirty="0">
                <a:latin typeface="Calibri"/>
                <a:cs typeface="Calibri"/>
              </a:rPr>
              <a:t>species</a:t>
            </a:r>
            <a:r>
              <a:rPr sz="2800" spc="-90" dirty="0">
                <a:latin typeface="Calibri"/>
                <a:cs typeface="Calibri"/>
              </a:rPr>
              <a:t> </a:t>
            </a:r>
            <a:r>
              <a:rPr sz="2800" spc="-10" dirty="0">
                <a:latin typeface="Calibri"/>
                <a:cs typeface="Calibri"/>
              </a:rPr>
              <a:t>recovery</a:t>
            </a:r>
            <a:r>
              <a:rPr sz="2800" spc="-120" dirty="0">
                <a:latin typeface="Calibri"/>
                <a:cs typeface="Calibri"/>
              </a:rPr>
              <a:t> </a:t>
            </a:r>
            <a:r>
              <a:rPr sz="2800" spc="-25" dirty="0">
                <a:latin typeface="Calibri"/>
                <a:cs typeface="Calibri"/>
              </a:rPr>
              <a:t>and </a:t>
            </a:r>
            <a:r>
              <a:rPr sz="2800" spc="-10" dirty="0">
                <a:latin typeface="Calibri"/>
                <a:cs typeface="Calibri"/>
              </a:rPr>
              <a:t>management</a:t>
            </a:r>
            <a:r>
              <a:rPr sz="2800" spc="-100" dirty="0">
                <a:latin typeface="Calibri"/>
                <a:cs typeface="Calibri"/>
              </a:rPr>
              <a:t> </a:t>
            </a:r>
            <a:r>
              <a:rPr sz="2800" dirty="0">
                <a:latin typeface="Calibri"/>
                <a:cs typeface="Calibri"/>
              </a:rPr>
              <a:t>plans</a:t>
            </a:r>
            <a:r>
              <a:rPr sz="2800" spc="-10" dirty="0">
                <a:latin typeface="Calibri"/>
                <a:cs typeface="Calibri"/>
              </a:rPr>
              <a:t>;</a:t>
            </a:r>
            <a:endParaRPr sz="2800" dirty="0">
              <a:latin typeface="Calibri"/>
              <a:cs typeface="Calibri"/>
            </a:endParaRPr>
          </a:p>
          <a:p>
            <a:pPr marL="241300" marR="157480" indent="-228600">
              <a:lnSpc>
                <a:spcPts val="3030"/>
              </a:lnSpc>
              <a:spcBef>
                <a:spcPts val="985"/>
              </a:spcBef>
              <a:buClr>
                <a:srgbClr val="00AFEF"/>
              </a:buClr>
              <a:buFont typeface="Arial"/>
              <a:buChar char="•"/>
              <a:tabLst>
                <a:tab pos="241300" algn="l"/>
              </a:tabLst>
            </a:pPr>
            <a:r>
              <a:rPr sz="2800" dirty="0">
                <a:latin typeface="Calibri"/>
                <a:cs typeface="Calibri"/>
              </a:rPr>
              <a:t>Develop</a:t>
            </a:r>
            <a:r>
              <a:rPr sz="2800" spc="-80" dirty="0">
                <a:latin typeface="Calibri"/>
                <a:cs typeface="Calibri"/>
              </a:rPr>
              <a:t> </a:t>
            </a:r>
            <a:r>
              <a:rPr sz="2800" spc="-10" dirty="0">
                <a:latin typeface="Calibri"/>
                <a:cs typeface="Calibri"/>
              </a:rPr>
              <a:t>management</a:t>
            </a:r>
            <a:r>
              <a:rPr sz="2800" spc="-80" dirty="0">
                <a:latin typeface="Calibri"/>
                <a:cs typeface="Calibri"/>
              </a:rPr>
              <a:t> </a:t>
            </a:r>
            <a:r>
              <a:rPr sz="2800" dirty="0">
                <a:latin typeface="Calibri"/>
                <a:cs typeface="Calibri"/>
              </a:rPr>
              <a:t>plans</a:t>
            </a:r>
            <a:r>
              <a:rPr sz="2800" spc="-65" dirty="0">
                <a:latin typeface="Calibri"/>
                <a:cs typeface="Calibri"/>
              </a:rPr>
              <a:t> </a:t>
            </a:r>
            <a:r>
              <a:rPr sz="2800" dirty="0">
                <a:latin typeface="Calibri"/>
                <a:cs typeface="Calibri"/>
              </a:rPr>
              <a:t>and</a:t>
            </a:r>
            <a:r>
              <a:rPr sz="2800" spc="-80" dirty="0">
                <a:latin typeface="Calibri"/>
                <a:cs typeface="Calibri"/>
              </a:rPr>
              <a:t> </a:t>
            </a:r>
            <a:r>
              <a:rPr sz="2800" spc="-20" dirty="0">
                <a:latin typeface="Calibri"/>
                <a:cs typeface="Calibri"/>
              </a:rPr>
              <a:t>programmes</a:t>
            </a:r>
            <a:r>
              <a:rPr sz="2800" spc="-65" dirty="0">
                <a:latin typeface="Calibri"/>
                <a:cs typeface="Calibri"/>
              </a:rPr>
              <a:t> </a:t>
            </a:r>
            <a:r>
              <a:rPr sz="2800" dirty="0">
                <a:latin typeface="Calibri"/>
                <a:cs typeface="Calibri"/>
              </a:rPr>
              <a:t>for</a:t>
            </a:r>
            <a:r>
              <a:rPr sz="2800" spc="-80" dirty="0">
                <a:latin typeface="Calibri"/>
                <a:cs typeface="Calibri"/>
              </a:rPr>
              <a:t> </a:t>
            </a:r>
            <a:r>
              <a:rPr sz="2800" spc="-10" dirty="0">
                <a:latin typeface="Calibri"/>
                <a:cs typeface="Calibri"/>
              </a:rPr>
              <a:t>priority </a:t>
            </a:r>
            <a:r>
              <a:rPr sz="2800" dirty="0">
                <a:latin typeface="Calibri"/>
                <a:cs typeface="Calibri"/>
              </a:rPr>
              <a:t>species</a:t>
            </a:r>
            <a:r>
              <a:rPr sz="2800" spc="-60" dirty="0">
                <a:latin typeface="Calibri"/>
                <a:cs typeface="Calibri"/>
              </a:rPr>
              <a:t> </a:t>
            </a:r>
            <a:r>
              <a:rPr sz="2800" dirty="0">
                <a:latin typeface="Calibri"/>
                <a:cs typeface="Calibri"/>
              </a:rPr>
              <a:t>of</a:t>
            </a:r>
            <a:r>
              <a:rPr sz="2800" spc="-75" dirty="0">
                <a:latin typeface="Calibri"/>
                <a:cs typeface="Calibri"/>
              </a:rPr>
              <a:t> </a:t>
            </a:r>
            <a:r>
              <a:rPr sz="2800" spc="-10" dirty="0">
                <a:latin typeface="Calibri"/>
                <a:cs typeface="Calibri"/>
              </a:rPr>
              <a:t>regional</a:t>
            </a:r>
            <a:r>
              <a:rPr sz="2800" spc="-100" dirty="0">
                <a:latin typeface="Calibri"/>
                <a:cs typeface="Calibri"/>
              </a:rPr>
              <a:t> </a:t>
            </a:r>
            <a:r>
              <a:rPr sz="2800" dirty="0">
                <a:latin typeface="Calibri"/>
                <a:cs typeface="Calibri"/>
              </a:rPr>
              <a:t>concern;</a:t>
            </a:r>
            <a:r>
              <a:rPr sz="2800" spc="-50" dirty="0">
                <a:latin typeface="Calibri"/>
                <a:cs typeface="Calibri"/>
              </a:rPr>
              <a:t> </a:t>
            </a:r>
            <a:r>
              <a:rPr sz="2800" spc="-25" dirty="0">
                <a:latin typeface="Calibri"/>
                <a:cs typeface="Calibri"/>
              </a:rPr>
              <a:t>and</a:t>
            </a:r>
            <a:endParaRPr sz="2800" dirty="0">
              <a:latin typeface="Calibri"/>
              <a:cs typeface="Calibri"/>
            </a:endParaRPr>
          </a:p>
          <a:p>
            <a:pPr marL="241300" marR="5080" indent="-228600">
              <a:lnSpc>
                <a:spcPts val="3030"/>
              </a:lnSpc>
              <a:spcBef>
                <a:spcPts val="985"/>
              </a:spcBef>
              <a:buClr>
                <a:srgbClr val="00AFEF"/>
              </a:buClr>
              <a:buFont typeface="Arial"/>
              <a:buChar char="•"/>
              <a:tabLst>
                <a:tab pos="241300" algn="l"/>
              </a:tabLst>
            </a:pPr>
            <a:r>
              <a:rPr sz="2800" dirty="0">
                <a:latin typeface="Calibri"/>
                <a:cs typeface="Calibri"/>
              </a:rPr>
              <a:t>Address</a:t>
            </a:r>
            <a:r>
              <a:rPr sz="2800" spc="-70" dirty="0">
                <a:latin typeface="Calibri"/>
                <a:cs typeface="Calibri"/>
              </a:rPr>
              <a:t> </a:t>
            </a:r>
            <a:r>
              <a:rPr sz="2800" dirty="0">
                <a:latin typeface="Calibri"/>
                <a:cs typeface="Calibri"/>
              </a:rPr>
              <a:t>the</a:t>
            </a:r>
            <a:r>
              <a:rPr sz="2800" spc="-80" dirty="0">
                <a:latin typeface="Calibri"/>
                <a:cs typeface="Calibri"/>
              </a:rPr>
              <a:t> </a:t>
            </a:r>
            <a:r>
              <a:rPr sz="2800" spc="-10" dirty="0">
                <a:latin typeface="Calibri"/>
                <a:cs typeface="Calibri"/>
              </a:rPr>
              <a:t>growing</a:t>
            </a:r>
            <a:r>
              <a:rPr sz="2800" spc="-90" dirty="0">
                <a:latin typeface="Calibri"/>
                <a:cs typeface="Calibri"/>
              </a:rPr>
              <a:t> </a:t>
            </a:r>
            <a:r>
              <a:rPr sz="2800" dirty="0">
                <a:latin typeface="Calibri"/>
                <a:cs typeface="Calibri"/>
              </a:rPr>
              <a:t>threat</a:t>
            </a:r>
            <a:r>
              <a:rPr sz="2800" spc="-90" dirty="0">
                <a:latin typeface="Calibri"/>
                <a:cs typeface="Calibri"/>
              </a:rPr>
              <a:t> </a:t>
            </a:r>
            <a:r>
              <a:rPr sz="2800" dirty="0">
                <a:latin typeface="Calibri"/>
                <a:cs typeface="Calibri"/>
              </a:rPr>
              <a:t>of</a:t>
            </a:r>
            <a:r>
              <a:rPr sz="2800" spc="-95" dirty="0">
                <a:latin typeface="Calibri"/>
                <a:cs typeface="Calibri"/>
              </a:rPr>
              <a:t> </a:t>
            </a:r>
            <a:r>
              <a:rPr sz="2800" spc="-10" dirty="0">
                <a:latin typeface="Calibri"/>
                <a:cs typeface="Calibri"/>
              </a:rPr>
              <a:t>invasive</a:t>
            </a:r>
            <a:r>
              <a:rPr sz="2800" spc="-80" dirty="0">
                <a:latin typeface="Calibri"/>
                <a:cs typeface="Calibri"/>
              </a:rPr>
              <a:t> </a:t>
            </a:r>
            <a:r>
              <a:rPr sz="2800" dirty="0">
                <a:latin typeface="Calibri"/>
                <a:cs typeface="Calibri"/>
              </a:rPr>
              <a:t>alien</a:t>
            </a:r>
            <a:r>
              <a:rPr sz="2800" spc="-100" dirty="0">
                <a:latin typeface="Calibri"/>
                <a:cs typeface="Calibri"/>
              </a:rPr>
              <a:t> </a:t>
            </a:r>
            <a:r>
              <a:rPr sz="2800" dirty="0">
                <a:latin typeface="Calibri"/>
                <a:cs typeface="Calibri"/>
              </a:rPr>
              <a:t>species</a:t>
            </a:r>
            <a:r>
              <a:rPr sz="2800" spc="-75" dirty="0">
                <a:latin typeface="Calibri"/>
                <a:cs typeface="Calibri"/>
              </a:rPr>
              <a:t> </a:t>
            </a:r>
            <a:r>
              <a:rPr sz="2800" dirty="0">
                <a:latin typeface="Calibri"/>
                <a:cs typeface="Calibri"/>
              </a:rPr>
              <a:t>that</a:t>
            </a:r>
            <a:r>
              <a:rPr sz="2800" spc="-95" dirty="0">
                <a:latin typeface="Calibri"/>
                <a:cs typeface="Calibri"/>
              </a:rPr>
              <a:t> </a:t>
            </a:r>
            <a:r>
              <a:rPr sz="2800" spc="-10" dirty="0">
                <a:latin typeface="Calibri"/>
                <a:cs typeface="Calibri"/>
              </a:rPr>
              <a:t>could </a:t>
            </a:r>
            <a:r>
              <a:rPr sz="2800" spc="-20" dirty="0">
                <a:latin typeface="Calibri"/>
                <a:cs typeface="Calibri"/>
              </a:rPr>
              <a:t>negatively</a:t>
            </a:r>
            <a:r>
              <a:rPr sz="2800" spc="-90" dirty="0">
                <a:latin typeface="Calibri"/>
                <a:cs typeface="Calibri"/>
              </a:rPr>
              <a:t> </a:t>
            </a:r>
            <a:r>
              <a:rPr sz="2800" dirty="0">
                <a:latin typeface="Calibri"/>
                <a:cs typeface="Calibri"/>
              </a:rPr>
              <a:t>impact</a:t>
            </a:r>
            <a:r>
              <a:rPr sz="2800" spc="-70" dirty="0">
                <a:latin typeface="Calibri"/>
                <a:cs typeface="Calibri"/>
              </a:rPr>
              <a:t> </a:t>
            </a:r>
            <a:r>
              <a:rPr sz="2800" spc="-75" dirty="0">
                <a:latin typeface="Calibri"/>
                <a:cs typeface="Calibri"/>
              </a:rPr>
              <a:t>SPAW</a:t>
            </a:r>
            <a:r>
              <a:rPr sz="2800" spc="-60" dirty="0">
                <a:latin typeface="Calibri"/>
                <a:cs typeface="Calibri"/>
              </a:rPr>
              <a:t> </a:t>
            </a:r>
            <a:r>
              <a:rPr sz="2800" dirty="0">
                <a:latin typeface="Calibri"/>
                <a:cs typeface="Calibri"/>
              </a:rPr>
              <a:t>species</a:t>
            </a:r>
            <a:r>
              <a:rPr sz="2800" spc="-50" dirty="0">
                <a:latin typeface="Calibri"/>
                <a:cs typeface="Calibri"/>
              </a:rPr>
              <a:t> </a:t>
            </a:r>
            <a:r>
              <a:rPr sz="2800" dirty="0">
                <a:latin typeface="Calibri"/>
                <a:cs typeface="Calibri"/>
              </a:rPr>
              <a:t>and</a:t>
            </a:r>
            <a:r>
              <a:rPr sz="2800" spc="-70" dirty="0">
                <a:latin typeface="Calibri"/>
                <a:cs typeface="Calibri"/>
              </a:rPr>
              <a:t> </a:t>
            </a:r>
            <a:r>
              <a:rPr sz="2800" dirty="0">
                <a:latin typeface="Calibri"/>
                <a:cs typeface="Calibri"/>
              </a:rPr>
              <a:t>WCR</a:t>
            </a:r>
            <a:r>
              <a:rPr sz="2800" spc="-70" dirty="0">
                <a:latin typeface="Calibri"/>
                <a:cs typeface="Calibri"/>
              </a:rPr>
              <a:t> </a:t>
            </a:r>
            <a:r>
              <a:rPr sz="2800" spc="-10" dirty="0">
                <a:latin typeface="Calibri"/>
                <a:cs typeface="Calibri"/>
              </a:rPr>
              <a:t>habitats.</a:t>
            </a:r>
            <a:endParaRPr sz="2800" dirty="0">
              <a:latin typeface="Calibri"/>
              <a:cs typeface="Calibri"/>
            </a:endParaRPr>
          </a:p>
        </p:txBody>
      </p:sp>
      <p:sp>
        <p:nvSpPr>
          <p:cNvPr id="4" name="object 4"/>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6FC0">
              <a:alpha val="23919"/>
            </a:srgbClr>
          </a:solidFill>
        </p:spPr>
        <p:txBody>
          <a:bodyPr wrap="square" lIns="0" tIns="0" rIns="0" bIns="0" rtlCol="0"/>
          <a:lstStyle/>
          <a:p>
            <a:endParaRPr/>
          </a:p>
        </p:txBody>
      </p:sp>
      <p:sp>
        <p:nvSpPr>
          <p:cNvPr id="5" name="object 5"/>
          <p:cNvSpPr txBox="1"/>
          <p:nvPr/>
        </p:nvSpPr>
        <p:spPr>
          <a:xfrm>
            <a:off x="0" y="507491"/>
            <a:ext cx="1641475" cy="624840"/>
          </a:xfrm>
          <a:prstGeom prst="rect">
            <a:avLst/>
          </a:prstGeom>
          <a:solidFill>
            <a:srgbClr val="00AFEF"/>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2.4</a:t>
            </a:r>
            <a:endParaRPr sz="3400">
              <a:latin typeface="Calibri"/>
              <a:cs typeface="Calibri"/>
            </a:endParaRPr>
          </a:p>
        </p:txBody>
      </p:sp>
      <p:sp>
        <p:nvSpPr>
          <p:cNvPr id="6" name="object 6"/>
          <p:cNvSpPr txBox="1"/>
          <p:nvPr/>
        </p:nvSpPr>
        <p:spPr>
          <a:xfrm>
            <a:off x="709703" y="2830869"/>
            <a:ext cx="381000" cy="1570990"/>
          </a:xfrm>
          <a:prstGeom prst="rect">
            <a:avLst/>
          </a:prstGeom>
        </p:spPr>
        <p:txBody>
          <a:bodyPr vert="vert270" wrap="square" lIns="0" tIns="0" rIns="0" bIns="0" rtlCol="0">
            <a:spAutoFit/>
          </a:bodyPr>
          <a:lstStyle/>
          <a:p>
            <a:pPr marL="12700">
              <a:lnSpc>
                <a:spcPts val="2755"/>
              </a:lnSpc>
            </a:pPr>
            <a:r>
              <a:rPr sz="2800" b="1" spc="-10" dirty="0">
                <a:solidFill>
                  <a:srgbClr val="006FC0"/>
                </a:solidFill>
                <a:latin typeface="Calibri"/>
                <a:cs typeface="Calibri"/>
              </a:rPr>
              <a:t>Objectives</a:t>
            </a:r>
            <a:endParaRPr sz="2800">
              <a:latin typeface="Calibri"/>
              <a:cs typeface="Calibri"/>
            </a:endParaRPr>
          </a:p>
        </p:txBody>
      </p:sp>
    </p:spTree>
    <p:extLst>
      <p:ext uri="{BB962C8B-B14F-4D97-AF65-F5344CB8AC3E}">
        <p14:creationId xmlns:p14="http://schemas.microsoft.com/office/powerpoint/2010/main" val="156688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9319" y="1591043"/>
            <a:ext cx="9863455" cy="3307715"/>
          </a:xfrm>
          <a:prstGeom prst="rect">
            <a:avLst/>
          </a:prstGeom>
        </p:spPr>
        <p:txBody>
          <a:bodyPr vert="horz" wrap="square" lIns="0" tIns="13335" rIns="0" bIns="0" rtlCol="0">
            <a:spAutoFit/>
          </a:bodyPr>
          <a:lstStyle/>
          <a:p>
            <a:pPr marL="12700">
              <a:lnSpc>
                <a:spcPct val="100000"/>
              </a:lnSpc>
              <a:spcBef>
                <a:spcPts val="105"/>
              </a:spcBef>
            </a:pPr>
            <a:r>
              <a:rPr sz="2600" dirty="0">
                <a:latin typeface="Calibri"/>
                <a:cs typeface="Calibri"/>
              </a:rPr>
              <a:t>Programme</a:t>
            </a:r>
            <a:r>
              <a:rPr sz="2600" spc="-120" dirty="0">
                <a:latin typeface="Calibri"/>
                <a:cs typeface="Calibri"/>
              </a:rPr>
              <a:t> </a:t>
            </a:r>
            <a:r>
              <a:rPr sz="2600" spc="-10" dirty="0">
                <a:latin typeface="Calibri"/>
                <a:cs typeface="Calibri"/>
              </a:rPr>
              <a:t>Coordination</a:t>
            </a:r>
            <a:endParaRPr sz="2600" dirty="0">
              <a:latin typeface="Calibri"/>
              <a:cs typeface="Calibri"/>
            </a:endParaRPr>
          </a:p>
          <a:p>
            <a:pPr marL="12700" marR="5080">
              <a:lnSpc>
                <a:spcPct val="181900"/>
              </a:lnSpc>
            </a:pPr>
            <a:r>
              <a:rPr sz="2600" dirty="0">
                <a:latin typeface="Calibri"/>
                <a:cs typeface="Calibri"/>
              </a:rPr>
              <a:t>Strengthening</a:t>
            </a:r>
            <a:r>
              <a:rPr sz="2600" spc="-75" dirty="0">
                <a:latin typeface="Calibri"/>
                <a:cs typeface="Calibri"/>
              </a:rPr>
              <a:t> </a:t>
            </a:r>
            <a:r>
              <a:rPr sz="2600" dirty="0">
                <a:latin typeface="Calibri"/>
                <a:cs typeface="Calibri"/>
              </a:rPr>
              <a:t>of</a:t>
            </a:r>
            <a:r>
              <a:rPr sz="2600" spc="-25" dirty="0">
                <a:latin typeface="Calibri"/>
                <a:cs typeface="Calibri"/>
              </a:rPr>
              <a:t> </a:t>
            </a:r>
            <a:r>
              <a:rPr sz="2600" spc="-10" dirty="0">
                <a:latin typeface="Calibri"/>
                <a:cs typeface="Calibri"/>
              </a:rPr>
              <a:t>Protected</a:t>
            </a:r>
            <a:r>
              <a:rPr sz="2600" spc="-70" dirty="0">
                <a:latin typeface="Calibri"/>
                <a:cs typeface="Calibri"/>
              </a:rPr>
              <a:t> </a:t>
            </a:r>
            <a:r>
              <a:rPr sz="2600" dirty="0">
                <a:latin typeface="Calibri"/>
                <a:cs typeface="Calibri"/>
              </a:rPr>
              <a:t>Areas</a:t>
            </a:r>
            <a:r>
              <a:rPr sz="2600" spc="-45" dirty="0">
                <a:latin typeface="Calibri"/>
                <a:cs typeface="Calibri"/>
              </a:rPr>
              <a:t> </a:t>
            </a:r>
            <a:r>
              <a:rPr sz="2600" dirty="0">
                <a:latin typeface="Calibri"/>
                <a:cs typeface="Calibri"/>
              </a:rPr>
              <a:t>in</a:t>
            </a:r>
            <a:r>
              <a:rPr sz="2600" spc="-30" dirty="0">
                <a:latin typeface="Calibri"/>
                <a:cs typeface="Calibri"/>
              </a:rPr>
              <a:t> </a:t>
            </a:r>
            <a:r>
              <a:rPr sz="2600" dirty="0">
                <a:latin typeface="Calibri"/>
                <a:cs typeface="Calibri"/>
              </a:rPr>
              <a:t>the</a:t>
            </a:r>
            <a:r>
              <a:rPr sz="2600" spc="-45" dirty="0">
                <a:latin typeface="Calibri"/>
                <a:cs typeface="Calibri"/>
              </a:rPr>
              <a:t> </a:t>
            </a:r>
            <a:r>
              <a:rPr sz="2600" dirty="0">
                <a:latin typeface="Calibri"/>
                <a:cs typeface="Calibri"/>
              </a:rPr>
              <a:t>Wider</a:t>
            </a:r>
            <a:r>
              <a:rPr sz="2600" spc="-30" dirty="0">
                <a:latin typeface="Calibri"/>
                <a:cs typeface="Calibri"/>
              </a:rPr>
              <a:t> </a:t>
            </a:r>
            <a:r>
              <a:rPr sz="2600" dirty="0">
                <a:latin typeface="Calibri"/>
                <a:cs typeface="Calibri"/>
              </a:rPr>
              <a:t>Caribbean</a:t>
            </a:r>
            <a:r>
              <a:rPr sz="2600" spc="-45" dirty="0">
                <a:latin typeface="Calibri"/>
                <a:cs typeface="Calibri"/>
              </a:rPr>
              <a:t> </a:t>
            </a:r>
            <a:r>
              <a:rPr sz="2600" spc="-10" dirty="0">
                <a:latin typeface="Calibri"/>
                <a:cs typeface="Calibri"/>
              </a:rPr>
              <a:t>Region </a:t>
            </a:r>
            <a:r>
              <a:rPr sz="2600" dirty="0">
                <a:latin typeface="Calibri"/>
                <a:cs typeface="Calibri"/>
              </a:rPr>
              <a:t>Development</a:t>
            </a:r>
            <a:r>
              <a:rPr sz="2600" spc="-100" dirty="0">
                <a:latin typeface="Calibri"/>
                <a:cs typeface="Calibri"/>
              </a:rPr>
              <a:t> </a:t>
            </a:r>
            <a:r>
              <a:rPr sz="2600" dirty="0">
                <a:latin typeface="Calibri"/>
                <a:cs typeface="Calibri"/>
              </a:rPr>
              <a:t>of</a:t>
            </a:r>
            <a:r>
              <a:rPr sz="2600" spc="-35" dirty="0">
                <a:latin typeface="Calibri"/>
                <a:cs typeface="Calibri"/>
              </a:rPr>
              <a:t> </a:t>
            </a:r>
            <a:r>
              <a:rPr sz="2600" dirty="0">
                <a:latin typeface="Calibri"/>
                <a:cs typeface="Calibri"/>
              </a:rPr>
              <a:t>Guidelines</a:t>
            </a:r>
            <a:r>
              <a:rPr sz="2600" spc="-80" dirty="0">
                <a:latin typeface="Calibri"/>
                <a:cs typeface="Calibri"/>
              </a:rPr>
              <a:t> </a:t>
            </a:r>
            <a:r>
              <a:rPr sz="2600" dirty="0">
                <a:latin typeface="Calibri"/>
                <a:cs typeface="Calibri"/>
              </a:rPr>
              <a:t>for</a:t>
            </a:r>
            <a:r>
              <a:rPr sz="2600" spc="-40" dirty="0">
                <a:latin typeface="Calibri"/>
                <a:cs typeface="Calibri"/>
              </a:rPr>
              <a:t> </a:t>
            </a:r>
            <a:r>
              <a:rPr sz="2600" dirty="0">
                <a:latin typeface="Calibri"/>
                <a:cs typeface="Calibri"/>
              </a:rPr>
              <a:t>Protected</a:t>
            </a:r>
            <a:r>
              <a:rPr sz="2600" spc="-80" dirty="0">
                <a:latin typeface="Calibri"/>
                <a:cs typeface="Calibri"/>
              </a:rPr>
              <a:t> </a:t>
            </a:r>
            <a:r>
              <a:rPr sz="2600" dirty="0">
                <a:latin typeface="Calibri"/>
                <a:cs typeface="Calibri"/>
              </a:rPr>
              <a:t>Areas</a:t>
            </a:r>
            <a:r>
              <a:rPr sz="2600" spc="-70" dirty="0">
                <a:latin typeface="Calibri"/>
                <a:cs typeface="Calibri"/>
              </a:rPr>
              <a:t> </a:t>
            </a:r>
            <a:r>
              <a:rPr sz="2600" dirty="0">
                <a:latin typeface="Calibri"/>
                <a:cs typeface="Calibri"/>
              </a:rPr>
              <a:t>and</a:t>
            </a:r>
            <a:r>
              <a:rPr sz="2600" spc="-55" dirty="0">
                <a:latin typeface="Calibri"/>
                <a:cs typeface="Calibri"/>
              </a:rPr>
              <a:t> </a:t>
            </a:r>
            <a:r>
              <a:rPr sz="2600" dirty="0">
                <a:latin typeface="Calibri"/>
                <a:cs typeface="Calibri"/>
              </a:rPr>
              <a:t>Species</a:t>
            </a:r>
            <a:r>
              <a:rPr sz="2600" spc="-75" dirty="0">
                <a:latin typeface="Calibri"/>
                <a:cs typeface="Calibri"/>
              </a:rPr>
              <a:t> </a:t>
            </a:r>
            <a:r>
              <a:rPr sz="2600" spc="-10" dirty="0">
                <a:latin typeface="Calibri"/>
                <a:cs typeface="Calibri"/>
              </a:rPr>
              <a:t>Management</a:t>
            </a:r>
            <a:endParaRPr sz="2600" dirty="0">
              <a:latin typeface="Calibri"/>
              <a:cs typeface="Calibri"/>
            </a:endParaRPr>
          </a:p>
          <a:p>
            <a:pPr>
              <a:lnSpc>
                <a:spcPct val="100000"/>
              </a:lnSpc>
            </a:pPr>
            <a:endParaRPr sz="2100" dirty="0">
              <a:latin typeface="Calibri"/>
              <a:cs typeface="Calibri"/>
            </a:endParaRPr>
          </a:p>
          <a:p>
            <a:pPr marL="12700">
              <a:lnSpc>
                <a:spcPct val="100000"/>
              </a:lnSpc>
              <a:spcBef>
                <a:spcPts val="5"/>
              </a:spcBef>
            </a:pPr>
            <a:r>
              <a:rPr sz="2600" dirty="0">
                <a:latin typeface="Calibri"/>
                <a:cs typeface="Calibri"/>
              </a:rPr>
              <a:t>Conservation</a:t>
            </a:r>
            <a:r>
              <a:rPr sz="2600" spc="-70" dirty="0">
                <a:latin typeface="Calibri"/>
                <a:cs typeface="Calibri"/>
              </a:rPr>
              <a:t> </a:t>
            </a:r>
            <a:r>
              <a:rPr sz="2600" dirty="0">
                <a:latin typeface="Calibri"/>
                <a:cs typeface="Calibri"/>
              </a:rPr>
              <a:t>of</a:t>
            </a:r>
            <a:r>
              <a:rPr sz="2600" spc="-35" dirty="0">
                <a:latin typeface="Calibri"/>
                <a:cs typeface="Calibri"/>
              </a:rPr>
              <a:t> </a:t>
            </a:r>
            <a:r>
              <a:rPr sz="2600" spc="-10" dirty="0">
                <a:latin typeface="Calibri"/>
                <a:cs typeface="Calibri"/>
              </a:rPr>
              <a:t>Threatened</a:t>
            </a:r>
            <a:r>
              <a:rPr sz="2600" spc="-80" dirty="0">
                <a:latin typeface="Calibri"/>
                <a:cs typeface="Calibri"/>
              </a:rPr>
              <a:t> </a:t>
            </a:r>
            <a:r>
              <a:rPr sz="2600" dirty="0">
                <a:latin typeface="Calibri"/>
                <a:cs typeface="Calibri"/>
              </a:rPr>
              <a:t>and</a:t>
            </a:r>
            <a:r>
              <a:rPr sz="2600" spc="-55" dirty="0">
                <a:latin typeface="Calibri"/>
                <a:cs typeface="Calibri"/>
              </a:rPr>
              <a:t> </a:t>
            </a:r>
            <a:r>
              <a:rPr sz="2600" dirty="0">
                <a:latin typeface="Calibri"/>
                <a:cs typeface="Calibri"/>
              </a:rPr>
              <a:t>Endangered</a:t>
            </a:r>
            <a:r>
              <a:rPr sz="2600" spc="-55" dirty="0">
                <a:latin typeface="Calibri"/>
                <a:cs typeface="Calibri"/>
              </a:rPr>
              <a:t> </a:t>
            </a:r>
            <a:r>
              <a:rPr sz="2600" spc="-10" dirty="0">
                <a:latin typeface="Calibri"/>
                <a:cs typeface="Calibri"/>
              </a:rPr>
              <a:t>Species</a:t>
            </a:r>
            <a:endParaRPr sz="2600" dirty="0">
              <a:latin typeface="Calibri"/>
              <a:cs typeface="Calibri"/>
            </a:endParaRPr>
          </a:p>
          <a:p>
            <a:pPr>
              <a:lnSpc>
                <a:spcPct val="100000"/>
              </a:lnSpc>
              <a:spcBef>
                <a:spcPts val="50"/>
              </a:spcBef>
            </a:pPr>
            <a:endParaRPr sz="2050" dirty="0">
              <a:latin typeface="Calibri"/>
              <a:cs typeface="Calibri"/>
            </a:endParaRPr>
          </a:p>
          <a:p>
            <a:pPr marL="12700">
              <a:lnSpc>
                <a:spcPct val="100000"/>
              </a:lnSpc>
            </a:pPr>
            <a:r>
              <a:rPr sz="2600" dirty="0">
                <a:latin typeface="Calibri"/>
                <a:cs typeface="Calibri"/>
              </a:rPr>
              <a:t>Conservation</a:t>
            </a:r>
            <a:r>
              <a:rPr sz="2600" spc="-65" dirty="0">
                <a:latin typeface="Calibri"/>
                <a:cs typeface="Calibri"/>
              </a:rPr>
              <a:t> </a:t>
            </a:r>
            <a:r>
              <a:rPr sz="2600" dirty="0">
                <a:latin typeface="Calibri"/>
                <a:cs typeface="Calibri"/>
              </a:rPr>
              <a:t>and</a:t>
            </a:r>
            <a:r>
              <a:rPr sz="2600" spc="-35" dirty="0">
                <a:latin typeface="Calibri"/>
                <a:cs typeface="Calibri"/>
              </a:rPr>
              <a:t> </a:t>
            </a:r>
            <a:r>
              <a:rPr sz="2600" dirty="0">
                <a:latin typeface="Calibri"/>
                <a:cs typeface="Calibri"/>
              </a:rPr>
              <a:t>Sustainable</a:t>
            </a:r>
            <a:r>
              <a:rPr sz="2600" spc="-65" dirty="0">
                <a:latin typeface="Calibri"/>
                <a:cs typeface="Calibri"/>
              </a:rPr>
              <a:t> </a:t>
            </a:r>
            <a:r>
              <a:rPr sz="2600" dirty="0">
                <a:latin typeface="Calibri"/>
                <a:cs typeface="Calibri"/>
              </a:rPr>
              <a:t>Use</a:t>
            </a:r>
            <a:r>
              <a:rPr sz="2600" spc="-55" dirty="0">
                <a:latin typeface="Calibri"/>
                <a:cs typeface="Calibri"/>
              </a:rPr>
              <a:t> </a:t>
            </a:r>
            <a:r>
              <a:rPr sz="2600" dirty="0">
                <a:latin typeface="Calibri"/>
                <a:cs typeface="Calibri"/>
              </a:rPr>
              <a:t>of</a:t>
            </a:r>
            <a:r>
              <a:rPr sz="2600" spc="-35" dirty="0">
                <a:latin typeface="Calibri"/>
                <a:cs typeface="Calibri"/>
              </a:rPr>
              <a:t> </a:t>
            </a:r>
            <a:r>
              <a:rPr sz="2600" dirty="0">
                <a:latin typeface="Calibri"/>
                <a:cs typeface="Calibri"/>
              </a:rPr>
              <a:t>Coastal</a:t>
            </a:r>
            <a:r>
              <a:rPr sz="2600" spc="-30" dirty="0">
                <a:latin typeface="Calibri"/>
                <a:cs typeface="Calibri"/>
              </a:rPr>
              <a:t> </a:t>
            </a:r>
            <a:r>
              <a:rPr sz="2600" dirty="0">
                <a:latin typeface="Calibri"/>
                <a:cs typeface="Calibri"/>
              </a:rPr>
              <a:t>and</a:t>
            </a:r>
            <a:r>
              <a:rPr sz="2600" spc="-45" dirty="0">
                <a:latin typeface="Calibri"/>
                <a:cs typeface="Calibri"/>
              </a:rPr>
              <a:t> </a:t>
            </a:r>
            <a:r>
              <a:rPr sz="2600" dirty="0">
                <a:latin typeface="Calibri"/>
                <a:cs typeface="Calibri"/>
              </a:rPr>
              <a:t>Marine</a:t>
            </a:r>
            <a:r>
              <a:rPr sz="2600" spc="-40" dirty="0">
                <a:latin typeface="Calibri"/>
                <a:cs typeface="Calibri"/>
              </a:rPr>
              <a:t> </a:t>
            </a:r>
            <a:r>
              <a:rPr sz="2600" spc="-10" dirty="0">
                <a:latin typeface="Calibri"/>
                <a:cs typeface="Calibri"/>
              </a:rPr>
              <a:t>Ecosystems</a:t>
            </a:r>
            <a:endParaRPr sz="2600" dirty="0">
              <a:latin typeface="Calibri"/>
              <a:cs typeface="Calibri"/>
            </a:endParaRPr>
          </a:p>
        </p:txBody>
      </p:sp>
      <p:graphicFrame>
        <p:nvGraphicFramePr>
          <p:cNvPr id="3" name="object 3"/>
          <p:cNvGraphicFramePr>
            <a:graphicFrameLocks noGrp="1"/>
          </p:cNvGraphicFramePr>
          <p:nvPr/>
        </p:nvGraphicFramePr>
        <p:xfrm>
          <a:off x="0" y="1527047"/>
          <a:ext cx="1426210" cy="3388995"/>
        </p:xfrm>
        <a:graphic>
          <a:graphicData uri="http://schemas.openxmlformats.org/drawingml/2006/table">
            <a:tbl>
              <a:tblPr firstRow="1" bandRow="1">
                <a:tableStyleId>{2D5ABB26-0587-4C30-8999-92F81FD0307C}</a:tableStyleId>
              </a:tblPr>
              <a:tblGrid>
                <a:gridCol w="1426210">
                  <a:extLst>
                    <a:ext uri="{9D8B030D-6E8A-4147-A177-3AD203B41FA5}">
                      <a16:colId xmlns:a16="http://schemas.microsoft.com/office/drawing/2014/main" val="20000"/>
                    </a:ext>
                  </a:extLst>
                </a:gridCol>
              </a:tblGrid>
              <a:tr h="658495">
                <a:tc>
                  <a:txBody>
                    <a:bodyPr/>
                    <a:lstStyle/>
                    <a:p>
                      <a:pPr marR="94615" algn="r">
                        <a:lnSpc>
                          <a:spcPct val="100000"/>
                        </a:lnSpc>
                        <a:spcBef>
                          <a:spcPts val="360"/>
                        </a:spcBef>
                      </a:pPr>
                      <a:r>
                        <a:rPr sz="3400" b="1" spc="-25" dirty="0">
                          <a:solidFill>
                            <a:srgbClr val="FFFFFF"/>
                          </a:solidFill>
                          <a:latin typeface="Calibri"/>
                          <a:cs typeface="Calibri"/>
                        </a:rPr>
                        <a:t>2.1</a:t>
                      </a:r>
                      <a:endParaRPr sz="3400">
                        <a:latin typeface="Calibri"/>
                        <a:cs typeface="Calibri"/>
                      </a:endParaRPr>
                    </a:p>
                  </a:txBody>
                  <a:tcPr marL="0" marR="0" marB="0">
                    <a:lnB w="76200">
                      <a:solidFill>
                        <a:srgbClr val="FFFFFF"/>
                      </a:solidFill>
                      <a:prstDash val="solid"/>
                    </a:lnB>
                    <a:solidFill>
                      <a:srgbClr val="006FC0"/>
                    </a:solidFill>
                  </a:tcPr>
                </a:tc>
                <a:extLst>
                  <a:ext uri="{0D108BD9-81ED-4DB2-BD59-A6C34878D82A}">
                    <a16:rowId xmlns:a16="http://schemas.microsoft.com/office/drawing/2014/main" val="10000"/>
                  </a:ext>
                </a:extLst>
              </a:tr>
              <a:tr h="690880">
                <a:tc>
                  <a:txBody>
                    <a:bodyPr/>
                    <a:lstStyle/>
                    <a:p>
                      <a:pPr marR="109855" algn="r">
                        <a:lnSpc>
                          <a:spcPct val="100000"/>
                        </a:lnSpc>
                        <a:spcBef>
                          <a:spcPts val="530"/>
                        </a:spcBef>
                      </a:pPr>
                      <a:r>
                        <a:rPr sz="3400" b="1" spc="-25" dirty="0">
                          <a:solidFill>
                            <a:srgbClr val="FFFFFF"/>
                          </a:solidFill>
                          <a:latin typeface="Calibri"/>
                          <a:cs typeface="Calibri"/>
                        </a:rPr>
                        <a:t>2.2</a:t>
                      </a:r>
                      <a:endParaRPr sz="3400">
                        <a:latin typeface="Calibri"/>
                        <a:cs typeface="Calibri"/>
                      </a:endParaRPr>
                    </a:p>
                  </a:txBody>
                  <a:tcPr marL="0" marR="0" marT="67310"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1"/>
                  </a:ext>
                </a:extLst>
              </a:tr>
              <a:tr h="690880">
                <a:tc>
                  <a:txBody>
                    <a:bodyPr/>
                    <a:lstStyle/>
                    <a:p>
                      <a:pPr marR="80645" algn="r">
                        <a:lnSpc>
                          <a:spcPct val="100000"/>
                        </a:lnSpc>
                        <a:spcBef>
                          <a:spcPts val="530"/>
                        </a:spcBef>
                      </a:pPr>
                      <a:r>
                        <a:rPr sz="3400" b="1" spc="-25" dirty="0">
                          <a:solidFill>
                            <a:srgbClr val="FFFFFF"/>
                          </a:solidFill>
                          <a:latin typeface="Calibri"/>
                          <a:cs typeface="Calibri"/>
                        </a:rPr>
                        <a:t>2.3</a:t>
                      </a:r>
                      <a:endParaRPr sz="3400">
                        <a:latin typeface="Calibri"/>
                        <a:cs typeface="Calibri"/>
                      </a:endParaRPr>
                    </a:p>
                  </a:txBody>
                  <a:tcPr marL="0" marR="0" marT="67310" marB="0">
                    <a:lnT w="76200">
                      <a:solidFill>
                        <a:srgbClr val="FFFFFF"/>
                      </a:solidFill>
                      <a:prstDash val="solid"/>
                    </a:lnT>
                    <a:lnB w="76200">
                      <a:solidFill>
                        <a:srgbClr val="FFFFFF"/>
                      </a:solidFill>
                      <a:prstDash val="solid"/>
                    </a:lnB>
                    <a:solidFill>
                      <a:srgbClr val="006FC0"/>
                    </a:solidFill>
                  </a:tcPr>
                </a:tc>
                <a:extLst>
                  <a:ext uri="{0D108BD9-81ED-4DB2-BD59-A6C34878D82A}">
                    <a16:rowId xmlns:a16="http://schemas.microsoft.com/office/drawing/2014/main" val="10002"/>
                  </a:ext>
                </a:extLst>
              </a:tr>
              <a:tr h="691515">
                <a:tc>
                  <a:txBody>
                    <a:bodyPr/>
                    <a:lstStyle/>
                    <a:p>
                      <a:pPr marR="95885" algn="r">
                        <a:lnSpc>
                          <a:spcPct val="100000"/>
                        </a:lnSpc>
                        <a:spcBef>
                          <a:spcPts val="445"/>
                        </a:spcBef>
                      </a:pPr>
                      <a:r>
                        <a:rPr sz="3400" b="1" spc="-25" dirty="0">
                          <a:solidFill>
                            <a:srgbClr val="FFFFFF"/>
                          </a:solidFill>
                          <a:latin typeface="Calibri"/>
                          <a:cs typeface="Calibri"/>
                        </a:rPr>
                        <a:t>2.4</a:t>
                      </a:r>
                      <a:endParaRPr sz="3400">
                        <a:latin typeface="Calibri"/>
                        <a:cs typeface="Calibri"/>
                      </a:endParaRPr>
                    </a:p>
                  </a:txBody>
                  <a:tcPr marL="0" marR="0" marT="56515"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3"/>
                  </a:ext>
                </a:extLst>
              </a:tr>
              <a:tr h="657225">
                <a:tc>
                  <a:txBody>
                    <a:bodyPr/>
                    <a:lstStyle/>
                    <a:p>
                      <a:pPr marR="78105" algn="r">
                        <a:lnSpc>
                          <a:spcPct val="100000"/>
                        </a:lnSpc>
                        <a:spcBef>
                          <a:spcPts val="400"/>
                        </a:spcBef>
                      </a:pPr>
                      <a:r>
                        <a:rPr sz="3400" b="1" spc="-25" dirty="0">
                          <a:solidFill>
                            <a:srgbClr val="FFFFFF"/>
                          </a:solidFill>
                          <a:latin typeface="Calibri"/>
                          <a:cs typeface="Calibri"/>
                        </a:rPr>
                        <a:t>2.5</a:t>
                      </a:r>
                      <a:endParaRPr sz="3400" dirty="0">
                        <a:latin typeface="Calibri"/>
                        <a:cs typeface="Calibri"/>
                      </a:endParaRPr>
                    </a:p>
                  </a:txBody>
                  <a:tcPr marL="0" marR="0" marT="50800" marB="0">
                    <a:lnT w="76200">
                      <a:solidFill>
                        <a:srgbClr val="FFFFFF"/>
                      </a:solidFill>
                      <a:prstDash val="solid"/>
                    </a:lnT>
                    <a:solidFill>
                      <a:srgbClr val="006FC0"/>
                    </a:solidFill>
                  </a:tcPr>
                </a:tc>
                <a:extLst>
                  <a:ext uri="{0D108BD9-81ED-4DB2-BD59-A6C34878D82A}">
                    <a16:rowId xmlns:a16="http://schemas.microsoft.com/office/drawing/2014/main" val="10004"/>
                  </a:ext>
                </a:extLst>
              </a:tr>
            </a:tbl>
          </a:graphicData>
        </a:graphic>
      </p:graphicFrame>
      <p:sp>
        <p:nvSpPr>
          <p:cNvPr id="5" name="object 5"/>
          <p:cNvSpPr txBox="1">
            <a:spLocks noGrp="1"/>
          </p:cNvSpPr>
          <p:nvPr>
            <p:ph type="title"/>
          </p:nvPr>
        </p:nvSpPr>
        <p:spPr>
          <a:xfrm>
            <a:off x="1431163" y="352308"/>
            <a:ext cx="9329420" cy="696595"/>
          </a:xfrm>
          <a:prstGeom prst="rect">
            <a:avLst/>
          </a:prstGeom>
        </p:spPr>
        <p:txBody>
          <a:bodyPr vert="horz" wrap="square" lIns="0" tIns="12700" rIns="0" bIns="0" rtlCol="0">
            <a:spAutoFit/>
          </a:bodyPr>
          <a:lstStyle/>
          <a:p>
            <a:pPr marL="12700" algn="ctr">
              <a:lnSpc>
                <a:spcPct val="100000"/>
              </a:lnSpc>
              <a:spcBef>
                <a:spcPts val="100"/>
              </a:spcBef>
            </a:pPr>
            <a:r>
              <a:rPr lang="en-US" sz="4400" dirty="0">
                <a:solidFill>
                  <a:srgbClr val="006FC0"/>
                </a:solidFill>
              </a:rPr>
              <a:t>Sub-</a:t>
            </a:r>
            <a:r>
              <a:rPr lang="en-US" sz="4400" dirty="0" err="1">
                <a:solidFill>
                  <a:srgbClr val="006FC0"/>
                </a:solidFill>
              </a:rPr>
              <a:t>programmes</a:t>
            </a:r>
            <a:r>
              <a:rPr lang="en-US" sz="4400" dirty="0">
                <a:solidFill>
                  <a:srgbClr val="006FC0"/>
                </a:solidFill>
              </a:rPr>
              <a:t> 2023-2024</a:t>
            </a:r>
            <a:endParaRPr sz="4400" dirty="0"/>
          </a:p>
        </p:txBody>
      </p:sp>
    </p:spTree>
    <p:extLst>
      <p:ext uri="{BB962C8B-B14F-4D97-AF65-F5344CB8AC3E}">
        <p14:creationId xmlns:p14="http://schemas.microsoft.com/office/powerpoint/2010/main" val="3689126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376147"/>
            <a:ext cx="10038023" cy="802577"/>
          </a:xfrm>
          <a:prstGeom prst="rect">
            <a:avLst/>
          </a:prstGeom>
        </p:spPr>
        <p:txBody>
          <a:bodyPr vert="horz" wrap="square" lIns="0" tIns="246175" rIns="0" bIns="0" rtlCol="0">
            <a:spAutoFit/>
          </a:bodyPr>
          <a:lstStyle/>
          <a:p>
            <a:pPr marL="12700">
              <a:lnSpc>
                <a:spcPct val="100000"/>
              </a:lnSpc>
              <a:spcBef>
                <a:spcPts val="100"/>
              </a:spcBef>
            </a:pPr>
            <a:r>
              <a:rPr lang="en-US" dirty="0">
                <a:solidFill>
                  <a:srgbClr val="006FC0"/>
                </a:solidFill>
              </a:rPr>
              <a:t>Conservation</a:t>
            </a:r>
            <a:r>
              <a:rPr lang="en-US" spc="-75" dirty="0">
                <a:solidFill>
                  <a:srgbClr val="006FC0"/>
                </a:solidFill>
              </a:rPr>
              <a:t> </a:t>
            </a:r>
            <a:r>
              <a:rPr lang="en-US" dirty="0">
                <a:solidFill>
                  <a:srgbClr val="006FC0"/>
                </a:solidFill>
              </a:rPr>
              <a:t>of</a:t>
            </a:r>
            <a:r>
              <a:rPr lang="en-US" spc="-50" dirty="0">
                <a:solidFill>
                  <a:srgbClr val="006FC0"/>
                </a:solidFill>
              </a:rPr>
              <a:t> </a:t>
            </a:r>
            <a:r>
              <a:rPr lang="en-US" dirty="0">
                <a:solidFill>
                  <a:srgbClr val="006FC0"/>
                </a:solidFill>
              </a:rPr>
              <a:t>Threatened</a:t>
            </a:r>
            <a:r>
              <a:rPr lang="en-US" spc="-40" dirty="0">
                <a:solidFill>
                  <a:srgbClr val="006FC0"/>
                </a:solidFill>
              </a:rPr>
              <a:t> </a:t>
            </a:r>
            <a:r>
              <a:rPr lang="en-US" dirty="0">
                <a:solidFill>
                  <a:srgbClr val="006FC0"/>
                </a:solidFill>
              </a:rPr>
              <a:t>and</a:t>
            </a:r>
            <a:r>
              <a:rPr lang="en-US" spc="-50" dirty="0">
                <a:solidFill>
                  <a:srgbClr val="006FC0"/>
                </a:solidFill>
              </a:rPr>
              <a:t> </a:t>
            </a:r>
            <a:r>
              <a:rPr lang="en-US" spc="-10" dirty="0">
                <a:solidFill>
                  <a:srgbClr val="006FC0"/>
                </a:solidFill>
              </a:rPr>
              <a:t>Endangered Species</a:t>
            </a:r>
            <a:endParaRPr spc="-25" dirty="0">
              <a:solidFill>
                <a:srgbClr val="006FC0"/>
              </a:solidFill>
            </a:endParaRPr>
          </a:p>
        </p:txBody>
      </p:sp>
      <p:sp>
        <p:nvSpPr>
          <p:cNvPr id="3" name="object 3"/>
          <p:cNvSpPr txBox="1"/>
          <p:nvPr/>
        </p:nvSpPr>
        <p:spPr>
          <a:xfrm>
            <a:off x="2075238" y="1592752"/>
            <a:ext cx="8809355" cy="4047903"/>
          </a:xfrm>
          <a:prstGeom prst="rect">
            <a:avLst/>
          </a:prstGeom>
        </p:spPr>
        <p:txBody>
          <a:bodyPr vert="horz" wrap="square" lIns="0" tIns="140335" rIns="0" bIns="0" rtlCol="0">
            <a:spAutoFit/>
          </a:bodyPr>
          <a:lstStyle/>
          <a:p>
            <a:pPr marL="241300" indent="-228600" algn="just">
              <a:lnSpc>
                <a:spcPct val="100000"/>
              </a:lnSpc>
              <a:spcBef>
                <a:spcPts val="1105"/>
              </a:spcBef>
              <a:buClr>
                <a:srgbClr val="00AFEF"/>
              </a:buClr>
              <a:buFont typeface="Arial"/>
              <a:buChar char="•"/>
              <a:tabLst>
                <a:tab pos="241300" algn="l"/>
              </a:tabLst>
            </a:pPr>
            <a:r>
              <a:rPr lang="en-US" sz="2600" dirty="0">
                <a:latin typeface="Calibri"/>
                <a:cs typeface="Calibri"/>
              </a:rPr>
              <a:t>Conservation of:</a:t>
            </a:r>
          </a:p>
          <a:p>
            <a:pPr marL="469900" lvl="7" indent="-457200" algn="just">
              <a:spcBef>
                <a:spcPts val="1105"/>
              </a:spcBef>
              <a:buClr>
                <a:srgbClr val="00AFEF"/>
              </a:buClr>
              <a:buFont typeface="Wingdings" panose="05000000000000000000" pitchFamily="2" charset="2"/>
              <a:buChar char="ü"/>
              <a:tabLst>
                <a:tab pos="241300" algn="l"/>
              </a:tabLst>
            </a:pPr>
            <a:r>
              <a:rPr lang="en-US" sz="2600" dirty="0">
                <a:latin typeface="Calibri"/>
                <a:cs typeface="Calibri"/>
              </a:rPr>
              <a:t>Marine Mammals</a:t>
            </a:r>
          </a:p>
          <a:p>
            <a:pPr marL="469900" lvl="6" indent="-457200" algn="just">
              <a:spcBef>
                <a:spcPts val="1105"/>
              </a:spcBef>
              <a:buClr>
                <a:srgbClr val="00AFEF"/>
              </a:buClr>
              <a:buFont typeface="Wingdings" panose="05000000000000000000" pitchFamily="2" charset="2"/>
              <a:buChar char="ü"/>
              <a:tabLst>
                <a:tab pos="241300" algn="l"/>
              </a:tabLst>
            </a:pPr>
            <a:r>
              <a:rPr lang="en-US" sz="2600" dirty="0">
                <a:latin typeface="Calibri"/>
                <a:cs typeface="Calibri"/>
              </a:rPr>
              <a:t>Sea Turtles</a:t>
            </a:r>
          </a:p>
          <a:p>
            <a:pPr marL="469900" lvl="6" indent="-457200" algn="just">
              <a:spcBef>
                <a:spcPts val="1105"/>
              </a:spcBef>
              <a:buClr>
                <a:srgbClr val="00AFEF"/>
              </a:buClr>
              <a:buFont typeface="Wingdings" panose="05000000000000000000" pitchFamily="2" charset="2"/>
              <a:buChar char="ü"/>
              <a:tabLst>
                <a:tab pos="241300" algn="l"/>
              </a:tabLst>
            </a:pPr>
            <a:r>
              <a:rPr lang="en-US" sz="2600" dirty="0">
                <a:latin typeface="Calibri"/>
                <a:cs typeface="Calibri"/>
              </a:rPr>
              <a:t>Fish Species</a:t>
            </a:r>
          </a:p>
          <a:p>
            <a:pPr marL="241300" indent="-228600" algn="just">
              <a:lnSpc>
                <a:spcPct val="100000"/>
              </a:lnSpc>
              <a:spcBef>
                <a:spcPts val="1105"/>
              </a:spcBef>
              <a:buClr>
                <a:srgbClr val="00AFEF"/>
              </a:buClr>
              <a:buFont typeface="Arial"/>
              <a:buChar char="•"/>
              <a:tabLst>
                <a:tab pos="241300" algn="l"/>
              </a:tabLst>
            </a:pPr>
            <a:r>
              <a:rPr lang="en-US" sz="2600" dirty="0">
                <a:latin typeface="Calibri"/>
                <a:cs typeface="Calibri"/>
              </a:rPr>
              <a:t>Support regional efforts to address invasive alien species in collaboration with relevant partners</a:t>
            </a:r>
          </a:p>
          <a:p>
            <a:pPr marL="241300" indent="-228600" algn="just">
              <a:lnSpc>
                <a:spcPct val="100000"/>
              </a:lnSpc>
              <a:spcBef>
                <a:spcPts val="1105"/>
              </a:spcBef>
              <a:buClr>
                <a:srgbClr val="00AFEF"/>
              </a:buClr>
              <a:buFont typeface="Arial"/>
              <a:buChar char="•"/>
              <a:tabLst>
                <a:tab pos="241300" algn="l"/>
              </a:tabLst>
            </a:pPr>
            <a:r>
              <a:rPr lang="en-US" sz="2600" dirty="0">
                <a:latin typeface="Calibri"/>
                <a:cs typeface="Calibri"/>
              </a:rPr>
              <a:t>Greater collaboration with CITES towards enforcement on illegal trade of species</a:t>
            </a:r>
          </a:p>
        </p:txBody>
      </p:sp>
      <p:sp>
        <p:nvSpPr>
          <p:cNvPr id="4" name="object 4"/>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6FC0">
              <a:alpha val="23919"/>
            </a:srgbClr>
          </a:solidFill>
        </p:spPr>
        <p:txBody>
          <a:bodyPr wrap="square" lIns="0" tIns="0" rIns="0" bIns="0" rtlCol="0"/>
          <a:lstStyle/>
          <a:p>
            <a:endParaRPr dirty="0"/>
          </a:p>
        </p:txBody>
      </p:sp>
      <p:sp>
        <p:nvSpPr>
          <p:cNvPr id="5" name="object 5"/>
          <p:cNvSpPr txBox="1"/>
          <p:nvPr/>
        </p:nvSpPr>
        <p:spPr>
          <a:xfrm>
            <a:off x="0" y="507491"/>
            <a:ext cx="1641475" cy="539891"/>
          </a:xfrm>
          <a:prstGeom prst="rect">
            <a:avLst/>
          </a:prstGeom>
          <a:solidFill>
            <a:srgbClr val="00AFEF"/>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4</a:t>
            </a:r>
            <a:endParaRPr sz="3400" dirty="0">
              <a:latin typeface="Calibri"/>
              <a:cs typeface="Calibri"/>
            </a:endParaRPr>
          </a:p>
        </p:txBody>
      </p:sp>
      <p:sp>
        <p:nvSpPr>
          <p:cNvPr id="6" name="object 6"/>
          <p:cNvSpPr txBox="1"/>
          <p:nvPr/>
        </p:nvSpPr>
        <p:spPr>
          <a:xfrm>
            <a:off x="459163" y="2588505"/>
            <a:ext cx="723147" cy="2056399"/>
          </a:xfrm>
          <a:prstGeom prst="rect">
            <a:avLst/>
          </a:prstGeom>
        </p:spPr>
        <p:txBody>
          <a:bodyPr vert="vert270" wrap="square" lIns="0" tIns="0" rIns="0" bIns="0" rtlCol="0">
            <a:spAutoFit/>
          </a:bodyPr>
          <a:lstStyle/>
          <a:p>
            <a:pPr marL="12700" algn="ctr">
              <a:lnSpc>
                <a:spcPts val="2755"/>
              </a:lnSpc>
            </a:pPr>
            <a:r>
              <a:rPr lang="en-029" sz="2800" b="1" spc="-10" dirty="0">
                <a:solidFill>
                  <a:srgbClr val="006FC0"/>
                </a:solidFill>
                <a:latin typeface="Calibri"/>
                <a:cs typeface="Calibri"/>
              </a:rPr>
              <a:t>Planned Activities</a:t>
            </a:r>
            <a:endParaRPr sz="2800" dirty="0">
              <a:latin typeface="Calibri"/>
              <a:cs typeface="Calibri"/>
            </a:endParaRPr>
          </a:p>
        </p:txBody>
      </p:sp>
    </p:spTree>
    <p:extLst>
      <p:ext uri="{BB962C8B-B14F-4D97-AF65-F5344CB8AC3E}">
        <p14:creationId xmlns:p14="http://schemas.microsoft.com/office/powerpoint/2010/main" val="156458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9847" y="374886"/>
            <a:ext cx="10181277" cy="805099"/>
          </a:xfrm>
          <a:prstGeom prst="rect">
            <a:avLst/>
          </a:prstGeom>
        </p:spPr>
        <p:txBody>
          <a:bodyPr vert="horz" wrap="square" lIns="0" tIns="248673" rIns="0" bIns="0" rtlCol="0">
            <a:spAutoFit/>
          </a:bodyPr>
          <a:lstStyle/>
          <a:p>
            <a:pPr marL="12700">
              <a:lnSpc>
                <a:spcPct val="100000"/>
              </a:lnSpc>
              <a:spcBef>
                <a:spcPts val="100"/>
              </a:spcBef>
            </a:pPr>
            <a:r>
              <a:rPr lang="en-US" dirty="0">
                <a:solidFill>
                  <a:srgbClr val="006FC0"/>
                </a:solidFill>
              </a:rPr>
              <a:t>Conservation of Threatened and Endangered Species</a:t>
            </a:r>
            <a:endParaRPr dirty="0">
              <a:solidFill>
                <a:srgbClr val="006FC0"/>
              </a:solidFill>
            </a:endParaRPr>
          </a:p>
        </p:txBody>
      </p:sp>
      <p:sp>
        <p:nvSpPr>
          <p:cNvPr id="3" name="object 3"/>
          <p:cNvSpPr txBox="1"/>
          <p:nvPr/>
        </p:nvSpPr>
        <p:spPr>
          <a:xfrm>
            <a:off x="2010723" y="1773935"/>
            <a:ext cx="9839526" cy="4011996"/>
          </a:xfrm>
          <a:prstGeom prst="rect">
            <a:avLst/>
          </a:prstGeom>
        </p:spPr>
        <p:txBody>
          <a:bodyPr vert="horz" wrap="square" lIns="0" tIns="140335" rIns="0" bIns="0" rtlCol="0">
            <a:spAutoFit/>
          </a:bodyPr>
          <a:lstStyle/>
          <a:p>
            <a:pPr marL="266700" indent="-228600">
              <a:lnSpc>
                <a:spcPct val="100000"/>
              </a:lnSpc>
              <a:spcBef>
                <a:spcPts val="1105"/>
              </a:spcBef>
              <a:buFont typeface="Arial"/>
              <a:buChar char="•"/>
              <a:tabLst>
                <a:tab pos="266700" algn="l"/>
              </a:tabLst>
            </a:pPr>
            <a:r>
              <a:rPr lang="en-US" sz="3200" spc="-55" dirty="0">
                <a:solidFill>
                  <a:schemeClr val="tx1"/>
                </a:solidFill>
                <a:latin typeface="Calibri"/>
                <a:cs typeface="Calibri"/>
              </a:rPr>
              <a:t>Increased </a:t>
            </a:r>
            <a:r>
              <a:rPr lang="en-US" sz="3200" spc="-55" dirty="0">
                <a:solidFill>
                  <a:srgbClr val="00B0F0"/>
                </a:solidFill>
                <a:latin typeface="Calibri"/>
                <a:cs typeface="Calibri"/>
              </a:rPr>
              <a:t>preparedness and response </a:t>
            </a:r>
            <a:r>
              <a:rPr lang="en-US" sz="3200" spc="-55" dirty="0">
                <a:solidFill>
                  <a:schemeClr val="tx1"/>
                </a:solidFill>
                <a:latin typeface="Calibri"/>
                <a:cs typeface="Calibri"/>
              </a:rPr>
              <a:t>to anthropogenic impacts </a:t>
            </a:r>
          </a:p>
          <a:p>
            <a:pPr marL="266700" indent="-228600">
              <a:lnSpc>
                <a:spcPct val="100000"/>
              </a:lnSpc>
              <a:spcBef>
                <a:spcPts val="1105"/>
              </a:spcBef>
              <a:buFont typeface="Arial"/>
              <a:buChar char="•"/>
              <a:tabLst>
                <a:tab pos="266700" algn="l"/>
              </a:tabLst>
            </a:pPr>
            <a:r>
              <a:rPr lang="en-US" sz="3200" spc="-55" dirty="0">
                <a:solidFill>
                  <a:schemeClr val="tx1"/>
                </a:solidFill>
                <a:latin typeface="Calibri"/>
                <a:cs typeface="Calibri"/>
              </a:rPr>
              <a:t>Increased </a:t>
            </a:r>
            <a:r>
              <a:rPr lang="en-US" sz="3200" spc="-55" dirty="0">
                <a:solidFill>
                  <a:srgbClr val="00B0F0"/>
                </a:solidFill>
                <a:latin typeface="Calibri"/>
                <a:cs typeface="Calibri"/>
              </a:rPr>
              <a:t>knowledge on megafauna critical habitat areas</a:t>
            </a:r>
            <a:r>
              <a:rPr lang="en-US" sz="3200" spc="-55" dirty="0">
                <a:solidFill>
                  <a:schemeClr val="tx1"/>
                </a:solidFill>
                <a:latin typeface="Calibri"/>
                <a:cs typeface="Calibri"/>
              </a:rPr>
              <a:t> and increased support for transboundary protection </a:t>
            </a:r>
          </a:p>
          <a:p>
            <a:pPr marL="266700" indent="-228600">
              <a:lnSpc>
                <a:spcPct val="100000"/>
              </a:lnSpc>
              <a:spcBef>
                <a:spcPts val="1105"/>
              </a:spcBef>
              <a:buFont typeface="Arial"/>
              <a:buChar char="•"/>
              <a:tabLst>
                <a:tab pos="266700" algn="l"/>
              </a:tabLst>
            </a:pPr>
            <a:r>
              <a:rPr lang="en-US" sz="3200" spc="-55" dirty="0">
                <a:solidFill>
                  <a:schemeClr val="tx1"/>
                </a:solidFill>
                <a:latin typeface="Calibri"/>
                <a:cs typeface="Calibri"/>
              </a:rPr>
              <a:t>Support for </a:t>
            </a:r>
            <a:r>
              <a:rPr lang="en-US" sz="3200" spc="-55" dirty="0">
                <a:solidFill>
                  <a:srgbClr val="00B0F0"/>
                </a:solidFill>
                <a:latin typeface="Calibri"/>
                <a:cs typeface="Calibri"/>
              </a:rPr>
              <a:t>regional repository on marine mammal stranding data</a:t>
            </a:r>
          </a:p>
          <a:p>
            <a:pPr marL="266700" indent="-228600">
              <a:lnSpc>
                <a:spcPct val="100000"/>
              </a:lnSpc>
              <a:spcBef>
                <a:spcPts val="1105"/>
              </a:spcBef>
              <a:buFont typeface="Arial"/>
              <a:buChar char="•"/>
              <a:tabLst>
                <a:tab pos="266700" algn="l"/>
              </a:tabLst>
            </a:pPr>
            <a:r>
              <a:rPr lang="en-US" sz="3200" spc="-55" dirty="0">
                <a:solidFill>
                  <a:schemeClr val="tx1"/>
                </a:solidFill>
                <a:latin typeface="Calibri"/>
                <a:cs typeface="Calibri"/>
              </a:rPr>
              <a:t>Strengthen relations with the </a:t>
            </a:r>
            <a:r>
              <a:rPr lang="en-US" sz="3200" spc="-55" dirty="0">
                <a:solidFill>
                  <a:srgbClr val="00B0F0"/>
                </a:solidFill>
                <a:latin typeface="Calibri"/>
                <a:cs typeface="Calibri"/>
              </a:rPr>
              <a:t>IWC </a:t>
            </a:r>
          </a:p>
        </p:txBody>
      </p:sp>
      <p:sp>
        <p:nvSpPr>
          <p:cNvPr id="4" name="object 4"/>
          <p:cNvSpPr txBox="1"/>
          <p:nvPr/>
        </p:nvSpPr>
        <p:spPr>
          <a:xfrm>
            <a:off x="0" y="507491"/>
            <a:ext cx="1641475" cy="539891"/>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4</a:t>
            </a:r>
            <a:endParaRPr sz="3400" dirty="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459163" y="2549905"/>
            <a:ext cx="723147" cy="21335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Expected </a:t>
            </a:r>
            <a:r>
              <a:rPr sz="2800" b="1" spc="-10" dirty="0">
                <a:solidFill>
                  <a:srgbClr val="00AFEF"/>
                </a:solidFill>
                <a:latin typeface="Calibri"/>
                <a:cs typeface="Calibri"/>
              </a:rPr>
              <a:t>Outputs</a:t>
            </a:r>
            <a:endParaRPr sz="2800" dirty="0">
              <a:latin typeface="Calibri"/>
              <a:cs typeface="Calibri"/>
            </a:endParaRPr>
          </a:p>
        </p:txBody>
      </p:sp>
    </p:spTree>
    <p:extLst>
      <p:ext uri="{BB962C8B-B14F-4D97-AF65-F5344CB8AC3E}">
        <p14:creationId xmlns:p14="http://schemas.microsoft.com/office/powerpoint/2010/main" val="131186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9847" y="374886"/>
            <a:ext cx="10181277" cy="805099"/>
          </a:xfrm>
          <a:prstGeom prst="rect">
            <a:avLst/>
          </a:prstGeom>
        </p:spPr>
        <p:txBody>
          <a:bodyPr vert="horz" wrap="square" lIns="0" tIns="248673" rIns="0" bIns="0" rtlCol="0">
            <a:spAutoFit/>
          </a:bodyPr>
          <a:lstStyle/>
          <a:p>
            <a:pPr marL="12700">
              <a:spcBef>
                <a:spcPts val="100"/>
              </a:spcBef>
            </a:pPr>
            <a:r>
              <a:rPr lang="en-US" dirty="0">
                <a:solidFill>
                  <a:srgbClr val="006FC0"/>
                </a:solidFill>
              </a:rPr>
              <a:t>Conservation of Threatened and Endangered Species</a:t>
            </a:r>
            <a:endParaRPr dirty="0">
              <a:solidFill>
                <a:srgbClr val="006FC0"/>
              </a:solidFill>
            </a:endParaRPr>
          </a:p>
        </p:txBody>
      </p:sp>
      <p:sp>
        <p:nvSpPr>
          <p:cNvPr id="3" name="object 3"/>
          <p:cNvSpPr txBox="1"/>
          <p:nvPr/>
        </p:nvSpPr>
        <p:spPr>
          <a:xfrm>
            <a:off x="2010723" y="1773935"/>
            <a:ext cx="9839526" cy="3722173"/>
          </a:xfrm>
          <a:prstGeom prst="rect">
            <a:avLst/>
          </a:prstGeom>
        </p:spPr>
        <p:txBody>
          <a:bodyPr vert="horz" wrap="square" lIns="0" tIns="140335" rIns="0" bIns="0" rtlCol="0">
            <a:spAutoFit/>
          </a:bodyPr>
          <a:lstStyle/>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Existing </a:t>
            </a:r>
            <a:r>
              <a:rPr lang="en-US" sz="2800" spc="-55" dirty="0">
                <a:solidFill>
                  <a:srgbClr val="00B0F0"/>
                </a:solidFill>
                <a:latin typeface="Calibri"/>
                <a:cs typeface="Calibri"/>
              </a:rPr>
              <a:t>Sea Turtle Recovery Action Plans (STRAPs) expanded</a:t>
            </a:r>
            <a:r>
              <a:rPr lang="en-US" sz="2800" spc="-55" dirty="0">
                <a:solidFill>
                  <a:schemeClr val="tx1"/>
                </a:solidFill>
                <a:latin typeface="Calibri"/>
                <a:cs typeface="Calibri"/>
              </a:rPr>
              <a:t>, and new </a:t>
            </a:r>
            <a:r>
              <a:rPr lang="en-US" sz="2800" spc="-55" dirty="0">
                <a:solidFill>
                  <a:srgbClr val="00B0F0"/>
                </a:solidFill>
                <a:latin typeface="Calibri"/>
                <a:cs typeface="Calibri"/>
              </a:rPr>
              <a:t>STRAPs developed</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Standard guidelines and criteria for Index Site monitoring at sea turtle foraging grounds </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Address the </a:t>
            </a:r>
            <a:r>
              <a:rPr lang="en-US" sz="2800" spc="-55" dirty="0">
                <a:solidFill>
                  <a:srgbClr val="00B0F0"/>
                </a:solidFill>
                <a:latin typeface="Calibri"/>
                <a:cs typeface="Calibri"/>
              </a:rPr>
              <a:t>issue of regional invasive alien species</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Increased work to </a:t>
            </a:r>
            <a:r>
              <a:rPr lang="en-US" sz="2800" spc="-55" dirty="0">
                <a:solidFill>
                  <a:srgbClr val="00B0F0"/>
                </a:solidFill>
                <a:latin typeface="Calibri"/>
                <a:cs typeface="Calibri"/>
              </a:rPr>
              <a:t>conserve herbivorous fish species </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Regional </a:t>
            </a:r>
            <a:r>
              <a:rPr lang="en-US" sz="2800" spc="-55" dirty="0">
                <a:solidFill>
                  <a:srgbClr val="00B0F0"/>
                </a:solidFill>
                <a:latin typeface="Calibri"/>
                <a:cs typeface="Calibri"/>
              </a:rPr>
              <a:t>wildlife enforcement network</a:t>
            </a:r>
            <a:r>
              <a:rPr lang="en-US" sz="2800" spc="-55" dirty="0">
                <a:solidFill>
                  <a:schemeClr val="tx1"/>
                </a:solidFill>
                <a:latin typeface="Calibri"/>
                <a:cs typeface="Calibri"/>
              </a:rPr>
              <a:t> supported</a:t>
            </a:r>
          </a:p>
        </p:txBody>
      </p:sp>
      <p:sp>
        <p:nvSpPr>
          <p:cNvPr id="4" name="object 4"/>
          <p:cNvSpPr txBox="1"/>
          <p:nvPr/>
        </p:nvSpPr>
        <p:spPr>
          <a:xfrm>
            <a:off x="0" y="507491"/>
            <a:ext cx="1641475" cy="539891"/>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4</a:t>
            </a:r>
            <a:endParaRPr sz="3400" dirty="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459163" y="2549905"/>
            <a:ext cx="723147" cy="21335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Expected </a:t>
            </a:r>
            <a:r>
              <a:rPr sz="2800" b="1" spc="-10" dirty="0">
                <a:solidFill>
                  <a:srgbClr val="00AFEF"/>
                </a:solidFill>
                <a:latin typeface="Calibri"/>
                <a:cs typeface="Calibri"/>
              </a:rPr>
              <a:t>Outputs</a:t>
            </a:r>
            <a:endParaRPr sz="2800" dirty="0">
              <a:latin typeface="Calibri"/>
              <a:cs typeface="Calibri"/>
            </a:endParaRPr>
          </a:p>
        </p:txBody>
      </p:sp>
    </p:spTree>
    <p:extLst>
      <p:ext uri="{BB962C8B-B14F-4D97-AF65-F5344CB8AC3E}">
        <p14:creationId xmlns:p14="http://schemas.microsoft.com/office/powerpoint/2010/main" val="180403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object 13"/>
          <p:cNvSpPr txBox="1">
            <a:spLocks noGrp="1"/>
          </p:cNvSpPr>
          <p:nvPr>
            <p:ph type="title"/>
          </p:nvPr>
        </p:nvSpPr>
        <p:spPr>
          <a:xfrm>
            <a:off x="3962901" y="-19975"/>
            <a:ext cx="4266198" cy="520655"/>
          </a:xfrm>
          <a:prstGeom prst="rect">
            <a:avLst/>
          </a:prstGeom>
        </p:spPr>
        <p:txBody>
          <a:bodyPr vert="horz" wrap="square" lIns="0" tIns="12700" rIns="0" bIns="0" rtlCol="0">
            <a:spAutoFit/>
          </a:bodyPr>
          <a:lstStyle/>
          <a:p>
            <a:pPr marL="12700" algn="ctr">
              <a:lnSpc>
                <a:spcPct val="100000"/>
              </a:lnSpc>
              <a:spcBef>
                <a:spcPts val="100"/>
              </a:spcBef>
            </a:pPr>
            <a:r>
              <a:rPr lang="en-US" sz="3300" dirty="0">
                <a:solidFill>
                  <a:schemeClr val="tx2"/>
                </a:solidFill>
                <a:latin typeface="Calibri"/>
                <a:cs typeface="Calibri"/>
              </a:rPr>
              <a:t>CAMAC PROJECT: </a:t>
            </a:r>
            <a:endParaRPr lang="en-US" sz="3200" dirty="0">
              <a:solidFill>
                <a:schemeClr val="tx2"/>
              </a:solidFill>
              <a:latin typeface="Calibri"/>
              <a:cs typeface="Calibri"/>
            </a:endParaRPr>
          </a:p>
        </p:txBody>
      </p:sp>
      <p:sp>
        <p:nvSpPr>
          <p:cNvPr id="14" name="object 14"/>
          <p:cNvSpPr txBox="1"/>
          <p:nvPr/>
        </p:nvSpPr>
        <p:spPr>
          <a:xfrm>
            <a:off x="-306705" y="514478"/>
            <a:ext cx="12498705" cy="443070"/>
          </a:xfrm>
          <a:prstGeom prst="rect">
            <a:avLst/>
          </a:prstGeom>
        </p:spPr>
        <p:txBody>
          <a:bodyPr vert="horz" wrap="square" lIns="0" tIns="12065" rIns="0" bIns="0" rtlCol="0">
            <a:spAutoFit/>
          </a:bodyPr>
          <a:lstStyle/>
          <a:p>
            <a:pPr marL="1212850">
              <a:lnSpc>
                <a:spcPct val="100000"/>
              </a:lnSpc>
              <a:spcBef>
                <a:spcPts val="95"/>
              </a:spcBef>
            </a:pPr>
            <a:r>
              <a:rPr lang="en-US" sz="2800" dirty="0">
                <a:solidFill>
                  <a:schemeClr val="tx2"/>
                </a:solidFill>
                <a:latin typeface="Calibri"/>
                <a:cs typeface="Calibri"/>
              </a:rPr>
              <a:t>CARIBBEAN MARINE MEGAFAUNA AND ANTHROPOGENIC ACTIVITES</a:t>
            </a:r>
          </a:p>
        </p:txBody>
      </p:sp>
      <p:sp>
        <p:nvSpPr>
          <p:cNvPr id="15" name="object 15"/>
          <p:cNvSpPr txBox="1"/>
          <p:nvPr/>
        </p:nvSpPr>
        <p:spPr>
          <a:xfrm>
            <a:off x="78739" y="6702114"/>
            <a:ext cx="531495"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Calibri"/>
                <a:cs typeface="Calibri"/>
              </a:rPr>
              <a:t>©Paul</a:t>
            </a:r>
            <a:r>
              <a:rPr sz="600" spc="-5" dirty="0">
                <a:solidFill>
                  <a:srgbClr val="FFFFFF"/>
                </a:solidFill>
                <a:latin typeface="Calibri"/>
                <a:cs typeface="Calibri"/>
              </a:rPr>
              <a:t> </a:t>
            </a:r>
            <a:r>
              <a:rPr sz="600" spc="-10" dirty="0">
                <a:solidFill>
                  <a:srgbClr val="FFFFFF"/>
                </a:solidFill>
                <a:latin typeface="Calibri"/>
                <a:cs typeface="Calibri"/>
              </a:rPr>
              <a:t>Selvaggio</a:t>
            </a:r>
            <a:endParaRPr sz="600">
              <a:latin typeface="Calibri"/>
              <a:cs typeface="Calibri"/>
            </a:endParaRPr>
          </a:p>
        </p:txBody>
      </p:sp>
      <p:pic>
        <p:nvPicPr>
          <p:cNvPr id="19" name="Image 3">
            <a:extLst>
              <a:ext uri="{FF2B5EF4-FFF2-40B4-BE49-F238E27FC236}">
                <a16:creationId xmlns:a16="http://schemas.microsoft.com/office/drawing/2014/main" id="{92AF9522-ED5C-E7EA-C4C2-216DA8949E70}"/>
              </a:ext>
            </a:extLst>
          </p:cNvPr>
          <p:cNvPicPr>
            <a:picLocks noChangeAspect="1"/>
          </p:cNvPicPr>
          <p:nvPr/>
        </p:nvPicPr>
        <p:blipFill>
          <a:blip r:embed="rId2"/>
          <a:stretch>
            <a:fillRect/>
          </a:stretch>
        </p:blipFill>
        <p:spPr bwMode="auto">
          <a:xfrm>
            <a:off x="9128250" y="5258786"/>
            <a:ext cx="1419493" cy="1443328"/>
          </a:xfrm>
          <a:prstGeom prst="rect">
            <a:avLst/>
          </a:prstGeom>
        </p:spPr>
      </p:pic>
      <p:pic>
        <p:nvPicPr>
          <p:cNvPr id="20" name="Image 2">
            <a:extLst>
              <a:ext uri="{FF2B5EF4-FFF2-40B4-BE49-F238E27FC236}">
                <a16:creationId xmlns:a16="http://schemas.microsoft.com/office/drawing/2014/main" id="{3178DADA-9E78-E87B-D16B-466655E5062D}"/>
              </a:ext>
            </a:extLst>
          </p:cNvPr>
          <p:cNvPicPr>
            <a:picLocks noChangeAspect="1"/>
          </p:cNvPicPr>
          <p:nvPr/>
        </p:nvPicPr>
        <p:blipFill>
          <a:blip r:embed="rId3"/>
          <a:stretch>
            <a:fillRect/>
          </a:stretch>
        </p:blipFill>
        <p:spPr bwMode="auto">
          <a:xfrm>
            <a:off x="7643946" y="3592116"/>
            <a:ext cx="1170305" cy="1035685"/>
          </a:xfrm>
          <a:prstGeom prst="rect">
            <a:avLst/>
          </a:prstGeom>
        </p:spPr>
      </p:pic>
      <p:pic>
        <p:nvPicPr>
          <p:cNvPr id="21" name="Image 31">
            <a:extLst>
              <a:ext uri="{FF2B5EF4-FFF2-40B4-BE49-F238E27FC236}">
                <a16:creationId xmlns:a16="http://schemas.microsoft.com/office/drawing/2014/main" id="{275284C4-39FB-1AA6-F3D0-5AB7B52F8A0A}"/>
              </a:ext>
            </a:extLst>
          </p:cNvPr>
          <p:cNvPicPr>
            <a:picLocks noChangeAspect="1"/>
          </p:cNvPicPr>
          <p:nvPr/>
        </p:nvPicPr>
        <p:blipFill>
          <a:blip r:embed="rId4"/>
          <a:stretch>
            <a:fillRect/>
          </a:stretch>
        </p:blipFill>
        <p:spPr bwMode="auto">
          <a:xfrm>
            <a:off x="8881033" y="3432611"/>
            <a:ext cx="3241589" cy="1354694"/>
          </a:xfrm>
          <a:prstGeom prst="rect">
            <a:avLst/>
          </a:prstGeom>
        </p:spPr>
      </p:pic>
      <p:pic>
        <p:nvPicPr>
          <p:cNvPr id="22" name="Image 7">
            <a:extLst>
              <a:ext uri="{FF2B5EF4-FFF2-40B4-BE49-F238E27FC236}">
                <a16:creationId xmlns:a16="http://schemas.microsoft.com/office/drawing/2014/main" id="{59C39A35-F76E-4B07-7DFE-EF75A42C53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756" b="10557"/>
          <a:stretch/>
        </p:blipFill>
        <p:spPr bwMode="auto">
          <a:xfrm>
            <a:off x="0" y="1049894"/>
            <a:ext cx="7524659" cy="5823535"/>
          </a:xfrm>
          <a:prstGeom prst="rect">
            <a:avLst/>
          </a:prstGeom>
          <a:ln w="19050">
            <a:solidFill>
              <a:srgbClr val="92D050"/>
            </a:solidFill>
          </a:ln>
          <a:extLst>
            <a:ext uri="{53640926-AAD7-44D8-BBD7-CCE9431645EC}">
              <a14:shadowObscured xmlns:a14="http://schemas.microsoft.com/office/drawing/2010/main"/>
            </a:ext>
          </a:extLst>
        </p:spPr>
      </p:pic>
      <p:sp>
        <p:nvSpPr>
          <p:cNvPr id="31" name="TextBox 30">
            <a:extLst>
              <a:ext uri="{FF2B5EF4-FFF2-40B4-BE49-F238E27FC236}">
                <a16:creationId xmlns:a16="http://schemas.microsoft.com/office/drawing/2014/main" id="{43BB079D-C7FA-7A4A-9826-B0AA01D27DF2}"/>
              </a:ext>
            </a:extLst>
          </p:cNvPr>
          <p:cNvSpPr txBox="1"/>
          <p:nvPr/>
        </p:nvSpPr>
        <p:spPr>
          <a:xfrm>
            <a:off x="7524659" y="1049894"/>
            <a:ext cx="4626676" cy="2215991"/>
          </a:xfrm>
          <a:prstGeom prst="rect">
            <a:avLst/>
          </a:prstGeom>
          <a:noFill/>
        </p:spPr>
        <p:txBody>
          <a:bodyPr wrap="square" rtlCol="0">
            <a:spAutoFit/>
          </a:bodyPr>
          <a:lstStyle/>
          <a:p>
            <a:pPr algn="just"/>
            <a:r>
              <a:rPr lang="en-US" sz="2000" b="1" u="sng" dirty="0">
                <a:solidFill>
                  <a:schemeClr val="tx2"/>
                </a:solidFill>
                <a:latin typeface="Calibri"/>
                <a:cs typeface="Calibri"/>
              </a:rPr>
              <a:t>Objective</a:t>
            </a:r>
            <a:r>
              <a:rPr lang="en-US" sz="2000" b="1" dirty="0">
                <a:solidFill>
                  <a:schemeClr val="tx2"/>
                </a:solidFill>
                <a:latin typeface="Calibri"/>
                <a:cs typeface="Calibri"/>
              </a:rPr>
              <a:t>: To provide the governing bodies of the Caribbean and environmental stakeholders with tools and recommendations aimed at reducing the impacts of human activities on large marine fauna in the region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0723" y="1687516"/>
            <a:ext cx="9611995" cy="3973829"/>
          </a:xfrm>
          <a:prstGeom prst="rect">
            <a:avLst/>
          </a:prstGeom>
        </p:spPr>
        <p:txBody>
          <a:bodyPr vert="horz" wrap="square" lIns="0" tIns="89535" rIns="0" bIns="0" rtlCol="0">
            <a:spAutoFit/>
          </a:bodyPr>
          <a:lstStyle/>
          <a:p>
            <a:pPr marL="240665" marR="1002030" indent="-228600" algn="just">
              <a:lnSpc>
                <a:spcPts val="2500"/>
              </a:lnSpc>
              <a:spcBef>
                <a:spcPts val="705"/>
              </a:spcBef>
              <a:buClr>
                <a:srgbClr val="00AFEF"/>
              </a:buClr>
              <a:buFont typeface="Arial"/>
              <a:buChar char="•"/>
              <a:tabLst>
                <a:tab pos="241300" algn="l"/>
              </a:tabLst>
            </a:pPr>
            <a:r>
              <a:rPr sz="2600" dirty="0">
                <a:latin typeface="Calibri"/>
                <a:cs typeface="Calibri"/>
              </a:rPr>
              <a:t>Assist</a:t>
            </a:r>
            <a:r>
              <a:rPr sz="2600" spc="-80" dirty="0">
                <a:latin typeface="Calibri"/>
                <a:cs typeface="Calibri"/>
              </a:rPr>
              <a:t> </a:t>
            </a:r>
            <a:r>
              <a:rPr sz="2600" dirty="0">
                <a:latin typeface="Calibri"/>
                <a:cs typeface="Calibri"/>
              </a:rPr>
              <a:t>with</a:t>
            </a:r>
            <a:r>
              <a:rPr sz="2600" spc="-55" dirty="0">
                <a:latin typeface="Calibri"/>
                <a:cs typeface="Calibri"/>
              </a:rPr>
              <a:t> </a:t>
            </a:r>
            <a:r>
              <a:rPr sz="2600" dirty="0">
                <a:latin typeface="Calibri"/>
                <a:cs typeface="Calibri"/>
              </a:rPr>
              <a:t>s</a:t>
            </a:r>
            <a:r>
              <a:rPr sz="2600" u="sng" dirty="0">
                <a:uFill>
                  <a:solidFill>
                    <a:srgbClr val="000000"/>
                  </a:solidFill>
                </a:uFill>
                <a:latin typeface="Calibri"/>
                <a:cs typeface="Calibri"/>
              </a:rPr>
              <a:t>ustainable</a:t>
            </a:r>
            <a:r>
              <a:rPr sz="2600" u="sng" spc="-65" dirty="0">
                <a:uFill>
                  <a:solidFill>
                    <a:srgbClr val="000000"/>
                  </a:solidFill>
                </a:uFill>
                <a:latin typeface="Calibri"/>
                <a:cs typeface="Calibri"/>
              </a:rPr>
              <a:t> </a:t>
            </a:r>
            <a:r>
              <a:rPr sz="2600" u="sng" dirty="0">
                <a:uFill>
                  <a:solidFill>
                    <a:srgbClr val="000000"/>
                  </a:solidFill>
                </a:uFill>
                <a:latin typeface="Calibri"/>
                <a:cs typeface="Calibri"/>
              </a:rPr>
              <a:t>management</a:t>
            </a:r>
            <a:r>
              <a:rPr sz="2600" u="sng" spc="-60" dirty="0">
                <a:uFill>
                  <a:solidFill>
                    <a:srgbClr val="000000"/>
                  </a:solidFill>
                </a:uFill>
                <a:latin typeface="Calibri"/>
                <a:cs typeface="Calibri"/>
              </a:rPr>
              <a:t> </a:t>
            </a:r>
            <a:r>
              <a:rPr sz="2600" u="sng" dirty="0">
                <a:uFill>
                  <a:solidFill>
                    <a:srgbClr val="000000"/>
                  </a:solidFill>
                </a:uFill>
                <a:latin typeface="Calibri"/>
                <a:cs typeface="Calibri"/>
              </a:rPr>
              <a:t>of</a:t>
            </a:r>
            <a:r>
              <a:rPr sz="2600" u="sng" spc="-40" dirty="0">
                <a:uFill>
                  <a:solidFill>
                    <a:srgbClr val="000000"/>
                  </a:solidFill>
                </a:uFill>
                <a:latin typeface="Calibri"/>
                <a:cs typeface="Calibri"/>
              </a:rPr>
              <a:t> </a:t>
            </a:r>
            <a:r>
              <a:rPr sz="2600" u="sng" dirty="0">
                <a:uFill>
                  <a:solidFill>
                    <a:srgbClr val="000000"/>
                  </a:solidFill>
                </a:uFill>
                <a:latin typeface="Calibri"/>
                <a:cs typeface="Calibri"/>
              </a:rPr>
              <a:t>coastal</a:t>
            </a:r>
            <a:r>
              <a:rPr sz="2600" u="sng" spc="-35" dirty="0">
                <a:uFill>
                  <a:solidFill>
                    <a:srgbClr val="000000"/>
                  </a:solidFill>
                </a:uFill>
                <a:latin typeface="Calibri"/>
                <a:cs typeface="Calibri"/>
              </a:rPr>
              <a:t> </a:t>
            </a:r>
            <a:r>
              <a:rPr sz="2600" u="sng" dirty="0">
                <a:uFill>
                  <a:solidFill>
                    <a:srgbClr val="000000"/>
                  </a:solidFill>
                </a:uFill>
                <a:latin typeface="Calibri"/>
                <a:cs typeface="Calibri"/>
              </a:rPr>
              <a:t>and</a:t>
            </a:r>
            <a:r>
              <a:rPr sz="2600" u="sng" spc="-50" dirty="0">
                <a:uFill>
                  <a:solidFill>
                    <a:srgbClr val="000000"/>
                  </a:solidFill>
                </a:uFill>
                <a:latin typeface="Calibri"/>
                <a:cs typeface="Calibri"/>
              </a:rPr>
              <a:t> </a:t>
            </a:r>
            <a:r>
              <a:rPr sz="2600" u="sng" spc="-10" dirty="0">
                <a:uFill>
                  <a:solidFill>
                    <a:srgbClr val="000000"/>
                  </a:solidFill>
                </a:uFill>
                <a:latin typeface="Calibri"/>
                <a:cs typeface="Calibri"/>
              </a:rPr>
              <a:t>marine</a:t>
            </a:r>
            <a:r>
              <a:rPr sz="2600" spc="-10" dirty="0">
                <a:latin typeface="Calibri"/>
                <a:cs typeface="Calibri"/>
              </a:rPr>
              <a:t> </a:t>
            </a:r>
            <a:r>
              <a:rPr sz="2600" u="sng" spc="-10" dirty="0">
                <a:uFill>
                  <a:solidFill>
                    <a:srgbClr val="000000"/>
                  </a:solidFill>
                </a:uFill>
                <a:latin typeface="Calibri"/>
                <a:cs typeface="Calibri"/>
              </a:rPr>
              <a:t>ecosystems</a:t>
            </a:r>
            <a:r>
              <a:rPr lang="en-US" sz="2600" u="sng" spc="-10" dirty="0">
                <a:uFill>
                  <a:solidFill>
                    <a:srgbClr val="000000"/>
                  </a:solidFill>
                </a:uFill>
                <a:latin typeface="Calibri"/>
                <a:cs typeface="Calibri"/>
              </a:rPr>
              <a:t> of the WCR</a:t>
            </a:r>
            <a:r>
              <a:rPr sz="2600" spc="-10" dirty="0">
                <a:latin typeface="Calibri"/>
                <a:cs typeface="Calibri"/>
              </a:rPr>
              <a:t>;</a:t>
            </a:r>
            <a:endParaRPr sz="2600" dirty="0">
              <a:latin typeface="Calibri"/>
              <a:cs typeface="Calibri"/>
            </a:endParaRPr>
          </a:p>
          <a:p>
            <a:pPr marL="241300" marR="5080" indent="-229235" algn="just">
              <a:lnSpc>
                <a:spcPts val="2500"/>
              </a:lnSpc>
              <a:spcBef>
                <a:spcPts val="985"/>
              </a:spcBef>
              <a:buClr>
                <a:srgbClr val="00AFEF"/>
              </a:buClr>
              <a:buFont typeface="Arial"/>
              <a:buChar char="•"/>
              <a:tabLst>
                <a:tab pos="241300" algn="l"/>
              </a:tabLst>
            </a:pPr>
            <a:r>
              <a:rPr sz="2600" dirty="0">
                <a:latin typeface="Calibri"/>
                <a:cs typeface="Calibri"/>
              </a:rPr>
              <a:t>Mobilise</a:t>
            </a:r>
            <a:r>
              <a:rPr sz="2600" spc="525" dirty="0">
                <a:latin typeface="Calibri"/>
                <a:cs typeface="Calibri"/>
              </a:rPr>
              <a:t> </a:t>
            </a:r>
            <a:r>
              <a:rPr sz="2600" u="sng" dirty="0">
                <a:uFill>
                  <a:solidFill>
                    <a:srgbClr val="000000"/>
                  </a:solidFill>
                </a:uFill>
                <a:latin typeface="Calibri"/>
                <a:cs typeface="Calibri"/>
              </a:rPr>
              <a:t>political</a:t>
            </a:r>
            <a:r>
              <a:rPr sz="2600" u="sng" spc="-20" dirty="0">
                <a:uFill>
                  <a:solidFill>
                    <a:srgbClr val="000000"/>
                  </a:solidFill>
                </a:uFill>
                <a:latin typeface="Calibri"/>
                <a:cs typeface="Calibri"/>
              </a:rPr>
              <a:t> </a:t>
            </a:r>
            <a:r>
              <a:rPr sz="2600" u="sng" dirty="0">
                <a:uFill>
                  <a:solidFill>
                    <a:srgbClr val="000000"/>
                  </a:solidFill>
                </a:uFill>
                <a:latin typeface="Calibri"/>
                <a:cs typeface="Calibri"/>
              </a:rPr>
              <a:t>will</a:t>
            </a:r>
            <a:r>
              <a:rPr sz="2600" u="sng" spc="-15" dirty="0">
                <a:uFill>
                  <a:solidFill>
                    <a:srgbClr val="000000"/>
                  </a:solidFill>
                </a:uFill>
                <a:latin typeface="Calibri"/>
                <a:cs typeface="Calibri"/>
              </a:rPr>
              <a:t> </a:t>
            </a:r>
            <a:r>
              <a:rPr sz="2600" u="sng" dirty="0">
                <a:uFill>
                  <a:solidFill>
                    <a:srgbClr val="000000"/>
                  </a:solidFill>
                </a:uFill>
                <a:latin typeface="Calibri"/>
                <a:cs typeface="Calibri"/>
              </a:rPr>
              <a:t>and</a:t>
            </a:r>
            <a:r>
              <a:rPr sz="2600" u="sng" spc="-20" dirty="0">
                <a:uFill>
                  <a:solidFill>
                    <a:srgbClr val="000000"/>
                  </a:solidFill>
                </a:uFill>
                <a:latin typeface="Calibri"/>
                <a:cs typeface="Calibri"/>
              </a:rPr>
              <a:t> </a:t>
            </a:r>
            <a:r>
              <a:rPr sz="2600" u="sng" dirty="0">
                <a:uFill>
                  <a:solidFill>
                    <a:srgbClr val="000000"/>
                  </a:solidFill>
                </a:uFill>
                <a:latin typeface="Calibri"/>
                <a:cs typeface="Calibri"/>
              </a:rPr>
              <a:t>actions</a:t>
            </a:r>
            <a:r>
              <a:rPr sz="2600" u="sng" spc="-30" dirty="0">
                <a:uFill>
                  <a:solidFill>
                    <a:srgbClr val="000000"/>
                  </a:solidFill>
                </a:uFill>
                <a:latin typeface="Calibri"/>
                <a:cs typeface="Calibri"/>
              </a:rPr>
              <a:t> </a:t>
            </a:r>
            <a:r>
              <a:rPr sz="2600" u="sng" dirty="0">
                <a:uFill>
                  <a:solidFill>
                    <a:srgbClr val="000000"/>
                  </a:solidFill>
                </a:uFill>
                <a:latin typeface="Calibri"/>
                <a:cs typeface="Calibri"/>
              </a:rPr>
              <a:t>of</a:t>
            </a:r>
            <a:r>
              <a:rPr sz="2600" u="sng" spc="-25" dirty="0">
                <a:uFill>
                  <a:solidFill>
                    <a:srgbClr val="000000"/>
                  </a:solidFill>
                </a:uFill>
                <a:latin typeface="Calibri"/>
                <a:cs typeface="Calibri"/>
              </a:rPr>
              <a:t> </a:t>
            </a:r>
            <a:r>
              <a:rPr sz="2600" u="sng" dirty="0">
                <a:uFill>
                  <a:solidFill>
                    <a:srgbClr val="000000"/>
                  </a:solidFill>
                </a:uFill>
                <a:latin typeface="Calibri"/>
                <a:cs typeface="Calibri"/>
              </a:rPr>
              <a:t>Governments</a:t>
            </a:r>
            <a:r>
              <a:rPr sz="2600" spc="-45" dirty="0">
                <a:latin typeface="Calibri"/>
                <a:cs typeface="Calibri"/>
              </a:rPr>
              <a:t> </a:t>
            </a:r>
            <a:r>
              <a:rPr sz="2600" dirty="0">
                <a:latin typeface="Calibri"/>
                <a:cs typeface="Calibri"/>
              </a:rPr>
              <a:t>and</a:t>
            </a:r>
            <a:r>
              <a:rPr sz="2600" spc="-35" dirty="0">
                <a:latin typeface="Calibri"/>
                <a:cs typeface="Calibri"/>
              </a:rPr>
              <a:t> </a:t>
            </a:r>
            <a:r>
              <a:rPr sz="2600" dirty="0">
                <a:latin typeface="Calibri"/>
                <a:cs typeface="Calibri"/>
              </a:rPr>
              <a:t>other</a:t>
            </a:r>
            <a:r>
              <a:rPr sz="2600" spc="-25" dirty="0">
                <a:latin typeface="Calibri"/>
                <a:cs typeface="Calibri"/>
              </a:rPr>
              <a:t> </a:t>
            </a:r>
            <a:r>
              <a:rPr sz="2600" spc="-10" dirty="0">
                <a:latin typeface="Calibri"/>
                <a:cs typeface="Calibri"/>
              </a:rPr>
              <a:t>partners </a:t>
            </a:r>
            <a:r>
              <a:rPr sz="2600" dirty="0">
                <a:latin typeface="Calibri"/>
                <a:cs typeface="Calibri"/>
              </a:rPr>
              <a:t>for</a:t>
            </a:r>
            <a:r>
              <a:rPr sz="2600" spc="-45" dirty="0">
                <a:latin typeface="Calibri"/>
                <a:cs typeface="Calibri"/>
              </a:rPr>
              <a:t> </a:t>
            </a:r>
            <a:r>
              <a:rPr sz="2600" dirty="0">
                <a:latin typeface="Calibri"/>
                <a:cs typeface="Calibri"/>
              </a:rPr>
              <a:t>the</a:t>
            </a:r>
            <a:r>
              <a:rPr sz="2600" spc="-70" dirty="0">
                <a:latin typeface="Calibri"/>
                <a:cs typeface="Calibri"/>
              </a:rPr>
              <a:t> </a:t>
            </a:r>
            <a:r>
              <a:rPr sz="2600" dirty="0">
                <a:latin typeface="Calibri"/>
                <a:cs typeface="Calibri"/>
              </a:rPr>
              <a:t>conservation</a:t>
            </a:r>
            <a:r>
              <a:rPr sz="2600" spc="-60" dirty="0">
                <a:latin typeface="Calibri"/>
                <a:cs typeface="Calibri"/>
              </a:rPr>
              <a:t> </a:t>
            </a:r>
            <a:r>
              <a:rPr sz="2600" dirty="0">
                <a:latin typeface="Calibri"/>
                <a:cs typeface="Calibri"/>
              </a:rPr>
              <a:t>and</a:t>
            </a:r>
            <a:r>
              <a:rPr sz="2600" spc="-60" dirty="0">
                <a:latin typeface="Calibri"/>
                <a:cs typeface="Calibri"/>
              </a:rPr>
              <a:t> </a:t>
            </a:r>
            <a:r>
              <a:rPr sz="2600" dirty="0">
                <a:latin typeface="Calibri"/>
                <a:cs typeface="Calibri"/>
              </a:rPr>
              <a:t>sustainable</a:t>
            </a:r>
            <a:r>
              <a:rPr sz="2600" spc="-75" dirty="0">
                <a:latin typeface="Calibri"/>
                <a:cs typeface="Calibri"/>
              </a:rPr>
              <a:t> </a:t>
            </a:r>
            <a:r>
              <a:rPr sz="2600" dirty="0">
                <a:latin typeface="Calibri"/>
                <a:cs typeface="Calibri"/>
              </a:rPr>
              <a:t>use</a:t>
            </a:r>
            <a:r>
              <a:rPr sz="2600" spc="-70" dirty="0">
                <a:latin typeface="Calibri"/>
                <a:cs typeface="Calibri"/>
              </a:rPr>
              <a:t> </a:t>
            </a:r>
            <a:r>
              <a:rPr sz="2600" dirty="0">
                <a:latin typeface="Calibri"/>
                <a:cs typeface="Calibri"/>
              </a:rPr>
              <a:t>of</a:t>
            </a:r>
            <a:r>
              <a:rPr sz="2600" spc="-50" dirty="0">
                <a:latin typeface="Calibri"/>
                <a:cs typeface="Calibri"/>
              </a:rPr>
              <a:t> </a:t>
            </a:r>
            <a:r>
              <a:rPr sz="2600" dirty="0">
                <a:latin typeface="Calibri"/>
                <a:cs typeface="Calibri"/>
              </a:rPr>
              <a:t>coral</a:t>
            </a:r>
            <a:r>
              <a:rPr sz="2600" spc="-40" dirty="0">
                <a:latin typeface="Calibri"/>
                <a:cs typeface="Calibri"/>
              </a:rPr>
              <a:t> </a:t>
            </a:r>
            <a:r>
              <a:rPr sz="2600" dirty="0">
                <a:latin typeface="Calibri"/>
                <a:cs typeface="Calibri"/>
              </a:rPr>
              <a:t>reefs</a:t>
            </a:r>
            <a:r>
              <a:rPr sz="2600" spc="-75" dirty="0">
                <a:latin typeface="Calibri"/>
                <a:cs typeface="Calibri"/>
              </a:rPr>
              <a:t> </a:t>
            </a:r>
            <a:r>
              <a:rPr sz="2600" dirty="0">
                <a:latin typeface="Calibri"/>
                <a:cs typeface="Calibri"/>
              </a:rPr>
              <a:t>and</a:t>
            </a:r>
            <a:r>
              <a:rPr sz="2600" spc="-50" dirty="0">
                <a:latin typeface="Calibri"/>
                <a:cs typeface="Calibri"/>
              </a:rPr>
              <a:t> </a:t>
            </a:r>
            <a:r>
              <a:rPr sz="2600" spc="-10" dirty="0">
                <a:latin typeface="Calibri"/>
                <a:cs typeface="Calibri"/>
              </a:rPr>
              <a:t>associated ecosystems;</a:t>
            </a:r>
            <a:endParaRPr sz="2600" dirty="0">
              <a:latin typeface="Calibri"/>
              <a:cs typeface="Calibri"/>
            </a:endParaRPr>
          </a:p>
          <a:p>
            <a:pPr marL="241300" marR="77470" indent="-229235">
              <a:lnSpc>
                <a:spcPts val="2500"/>
              </a:lnSpc>
              <a:spcBef>
                <a:spcPts val="994"/>
              </a:spcBef>
              <a:buClr>
                <a:srgbClr val="00AFEF"/>
              </a:buClr>
              <a:buFont typeface="Arial"/>
              <a:buChar char="•"/>
              <a:tabLst>
                <a:tab pos="241300" algn="l"/>
              </a:tabLst>
            </a:pPr>
            <a:r>
              <a:rPr sz="2600" spc="-10" dirty="0">
                <a:latin typeface="Calibri"/>
                <a:cs typeface="Calibri"/>
              </a:rPr>
              <a:t>Effectively</a:t>
            </a:r>
            <a:r>
              <a:rPr sz="2600" spc="-90" dirty="0">
                <a:latin typeface="Calibri"/>
                <a:cs typeface="Calibri"/>
              </a:rPr>
              <a:t> </a:t>
            </a:r>
            <a:r>
              <a:rPr sz="2600" u="sng" spc="-10" dirty="0">
                <a:uFill>
                  <a:solidFill>
                    <a:srgbClr val="000000"/>
                  </a:solidFill>
                </a:uFill>
                <a:latin typeface="Calibri"/>
                <a:cs typeface="Calibri"/>
              </a:rPr>
              <a:t>communicate</a:t>
            </a:r>
            <a:r>
              <a:rPr sz="2600" u="sng" spc="-65" dirty="0">
                <a:uFill>
                  <a:solidFill>
                    <a:srgbClr val="000000"/>
                  </a:solidFill>
                </a:uFill>
                <a:latin typeface="Calibri"/>
                <a:cs typeface="Calibri"/>
              </a:rPr>
              <a:t> </a:t>
            </a:r>
            <a:r>
              <a:rPr sz="2600" u="sng" dirty="0">
                <a:uFill>
                  <a:solidFill>
                    <a:srgbClr val="000000"/>
                  </a:solidFill>
                </a:uFill>
                <a:latin typeface="Calibri"/>
                <a:cs typeface="Calibri"/>
              </a:rPr>
              <a:t>the</a:t>
            </a:r>
            <a:r>
              <a:rPr sz="2600" u="sng" spc="-55" dirty="0">
                <a:uFill>
                  <a:solidFill>
                    <a:srgbClr val="000000"/>
                  </a:solidFill>
                </a:uFill>
                <a:latin typeface="Calibri"/>
                <a:cs typeface="Calibri"/>
              </a:rPr>
              <a:t> </a:t>
            </a:r>
            <a:r>
              <a:rPr sz="2600" u="sng" dirty="0">
                <a:uFill>
                  <a:solidFill>
                    <a:srgbClr val="000000"/>
                  </a:solidFill>
                </a:uFill>
                <a:latin typeface="Calibri"/>
                <a:cs typeface="Calibri"/>
              </a:rPr>
              <a:t>value</a:t>
            </a:r>
            <a:r>
              <a:rPr sz="2600" u="sng" spc="-55" dirty="0">
                <a:uFill>
                  <a:solidFill>
                    <a:srgbClr val="000000"/>
                  </a:solidFill>
                </a:uFill>
                <a:latin typeface="Calibri"/>
                <a:cs typeface="Calibri"/>
              </a:rPr>
              <a:t> </a:t>
            </a:r>
            <a:r>
              <a:rPr sz="2600" u="sng" dirty="0">
                <a:uFill>
                  <a:solidFill>
                    <a:srgbClr val="000000"/>
                  </a:solidFill>
                </a:uFill>
                <a:latin typeface="Calibri"/>
                <a:cs typeface="Calibri"/>
              </a:rPr>
              <a:t>and</a:t>
            </a:r>
            <a:r>
              <a:rPr sz="2600" u="sng" spc="-55" dirty="0">
                <a:uFill>
                  <a:solidFill>
                    <a:srgbClr val="000000"/>
                  </a:solidFill>
                </a:uFill>
                <a:latin typeface="Calibri"/>
                <a:cs typeface="Calibri"/>
              </a:rPr>
              <a:t> </a:t>
            </a:r>
            <a:r>
              <a:rPr sz="2600" u="sng" dirty="0">
                <a:uFill>
                  <a:solidFill>
                    <a:srgbClr val="000000"/>
                  </a:solidFill>
                </a:uFill>
                <a:latin typeface="Calibri"/>
                <a:cs typeface="Calibri"/>
              </a:rPr>
              <a:t>importance</a:t>
            </a:r>
            <a:r>
              <a:rPr sz="2600" u="sng" spc="-55" dirty="0">
                <a:uFill>
                  <a:solidFill>
                    <a:srgbClr val="000000"/>
                  </a:solidFill>
                </a:uFill>
                <a:latin typeface="Calibri"/>
                <a:cs typeface="Calibri"/>
              </a:rPr>
              <a:t> </a:t>
            </a:r>
            <a:r>
              <a:rPr sz="2600" u="sng" dirty="0">
                <a:uFill>
                  <a:solidFill>
                    <a:srgbClr val="000000"/>
                  </a:solidFill>
                </a:uFill>
                <a:latin typeface="Calibri"/>
                <a:cs typeface="Calibri"/>
              </a:rPr>
              <a:t>of</a:t>
            </a:r>
            <a:r>
              <a:rPr sz="2600" u="sng" spc="-45" dirty="0">
                <a:uFill>
                  <a:solidFill>
                    <a:srgbClr val="000000"/>
                  </a:solidFill>
                </a:uFill>
                <a:latin typeface="Calibri"/>
                <a:cs typeface="Calibri"/>
              </a:rPr>
              <a:t> </a:t>
            </a:r>
            <a:r>
              <a:rPr sz="2600" u="sng" dirty="0">
                <a:uFill>
                  <a:solidFill>
                    <a:srgbClr val="000000"/>
                  </a:solidFill>
                </a:uFill>
                <a:latin typeface="Calibri"/>
                <a:cs typeface="Calibri"/>
              </a:rPr>
              <a:t>coral</a:t>
            </a:r>
            <a:r>
              <a:rPr sz="2600" u="sng" spc="-40" dirty="0">
                <a:uFill>
                  <a:solidFill>
                    <a:srgbClr val="000000"/>
                  </a:solidFill>
                </a:uFill>
                <a:latin typeface="Calibri"/>
                <a:cs typeface="Calibri"/>
              </a:rPr>
              <a:t> </a:t>
            </a:r>
            <a:r>
              <a:rPr sz="2600" u="sng" spc="-10" dirty="0">
                <a:uFill>
                  <a:solidFill>
                    <a:srgbClr val="000000"/>
                  </a:solidFill>
                </a:uFill>
                <a:latin typeface="Calibri"/>
                <a:cs typeface="Calibri"/>
              </a:rPr>
              <a:t>reefs</a:t>
            </a:r>
            <a:r>
              <a:rPr sz="2600" spc="-10" dirty="0">
                <a:latin typeface="Calibri"/>
                <a:cs typeface="Calibri"/>
              </a:rPr>
              <a:t>, </a:t>
            </a:r>
            <a:r>
              <a:rPr sz="2600" dirty="0">
                <a:latin typeface="Calibri"/>
                <a:cs typeface="Calibri"/>
              </a:rPr>
              <a:t>mangroves</a:t>
            </a:r>
            <a:r>
              <a:rPr sz="2600" spc="-55" dirty="0">
                <a:latin typeface="Calibri"/>
                <a:cs typeface="Calibri"/>
              </a:rPr>
              <a:t> </a:t>
            </a:r>
            <a:r>
              <a:rPr sz="2600" dirty="0">
                <a:latin typeface="Calibri"/>
                <a:cs typeface="Calibri"/>
              </a:rPr>
              <a:t>and</a:t>
            </a:r>
            <a:r>
              <a:rPr sz="2600" spc="-35" dirty="0">
                <a:latin typeface="Calibri"/>
                <a:cs typeface="Calibri"/>
              </a:rPr>
              <a:t> </a:t>
            </a:r>
            <a:r>
              <a:rPr sz="2600" dirty="0">
                <a:latin typeface="Calibri"/>
                <a:cs typeface="Calibri"/>
              </a:rPr>
              <a:t>seagrass</a:t>
            </a:r>
            <a:r>
              <a:rPr sz="2600" spc="-65" dirty="0">
                <a:latin typeface="Calibri"/>
                <a:cs typeface="Calibri"/>
              </a:rPr>
              <a:t> </a:t>
            </a:r>
            <a:r>
              <a:rPr sz="2600" dirty="0">
                <a:latin typeface="Calibri"/>
                <a:cs typeface="Calibri"/>
              </a:rPr>
              <a:t>beds,</a:t>
            </a:r>
            <a:r>
              <a:rPr sz="2600" spc="-55" dirty="0">
                <a:latin typeface="Calibri"/>
                <a:cs typeface="Calibri"/>
              </a:rPr>
              <a:t> </a:t>
            </a:r>
            <a:r>
              <a:rPr sz="2600" dirty="0">
                <a:latin typeface="Calibri"/>
                <a:cs typeface="Calibri"/>
              </a:rPr>
              <a:t>including</a:t>
            </a:r>
            <a:r>
              <a:rPr sz="2600" spc="-55" dirty="0">
                <a:latin typeface="Calibri"/>
                <a:cs typeface="Calibri"/>
              </a:rPr>
              <a:t> </a:t>
            </a:r>
            <a:r>
              <a:rPr sz="2600" dirty="0">
                <a:latin typeface="Calibri"/>
                <a:cs typeface="Calibri"/>
              </a:rPr>
              <a:t>their</a:t>
            </a:r>
            <a:r>
              <a:rPr sz="2600" spc="-50" dirty="0">
                <a:latin typeface="Calibri"/>
                <a:cs typeface="Calibri"/>
              </a:rPr>
              <a:t> </a:t>
            </a:r>
            <a:r>
              <a:rPr sz="2600" spc="-10" dirty="0">
                <a:latin typeface="Calibri"/>
                <a:cs typeface="Calibri"/>
              </a:rPr>
              <a:t>ecosystem</a:t>
            </a:r>
            <a:r>
              <a:rPr sz="2600" spc="-70" dirty="0">
                <a:latin typeface="Calibri"/>
                <a:cs typeface="Calibri"/>
              </a:rPr>
              <a:t> </a:t>
            </a:r>
            <a:r>
              <a:rPr sz="2600" dirty="0">
                <a:latin typeface="Calibri"/>
                <a:cs typeface="Calibri"/>
              </a:rPr>
              <a:t>services,</a:t>
            </a:r>
            <a:r>
              <a:rPr sz="2600" spc="-65" dirty="0">
                <a:latin typeface="Calibri"/>
                <a:cs typeface="Calibri"/>
              </a:rPr>
              <a:t> </a:t>
            </a:r>
            <a:r>
              <a:rPr sz="2600" spc="-25" dirty="0">
                <a:latin typeface="Calibri"/>
                <a:cs typeface="Calibri"/>
              </a:rPr>
              <a:t>the </a:t>
            </a:r>
            <a:r>
              <a:rPr sz="2600" dirty="0">
                <a:latin typeface="Calibri"/>
                <a:cs typeface="Calibri"/>
              </a:rPr>
              <a:t>threats</a:t>
            </a:r>
            <a:r>
              <a:rPr sz="2600" spc="-65" dirty="0">
                <a:latin typeface="Calibri"/>
                <a:cs typeface="Calibri"/>
              </a:rPr>
              <a:t> </a:t>
            </a:r>
            <a:r>
              <a:rPr sz="2600" dirty="0">
                <a:latin typeface="Calibri"/>
                <a:cs typeface="Calibri"/>
              </a:rPr>
              <a:t>to</a:t>
            </a:r>
            <a:r>
              <a:rPr sz="2600" spc="-25" dirty="0">
                <a:latin typeface="Calibri"/>
                <a:cs typeface="Calibri"/>
              </a:rPr>
              <a:t> </a:t>
            </a:r>
            <a:r>
              <a:rPr sz="2600" dirty="0">
                <a:latin typeface="Calibri"/>
                <a:cs typeface="Calibri"/>
              </a:rPr>
              <a:t>their</a:t>
            </a:r>
            <a:r>
              <a:rPr sz="2600" spc="-50" dirty="0">
                <a:latin typeface="Calibri"/>
                <a:cs typeface="Calibri"/>
              </a:rPr>
              <a:t> </a:t>
            </a:r>
            <a:r>
              <a:rPr sz="2600" spc="-10" dirty="0">
                <a:latin typeface="Calibri"/>
                <a:cs typeface="Calibri"/>
              </a:rPr>
              <a:t>sustainability,</a:t>
            </a:r>
            <a:r>
              <a:rPr sz="2600" spc="-55" dirty="0">
                <a:latin typeface="Calibri"/>
                <a:cs typeface="Calibri"/>
              </a:rPr>
              <a:t> </a:t>
            </a:r>
            <a:r>
              <a:rPr sz="2600" dirty="0">
                <a:latin typeface="Calibri"/>
                <a:cs typeface="Calibri"/>
              </a:rPr>
              <a:t>and</a:t>
            </a:r>
            <a:r>
              <a:rPr sz="2600" spc="-45" dirty="0">
                <a:latin typeface="Calibri"/>
                <a:cs typeface="Calibri"/>
              </a:rPr>
              <a:t> </a:t>
            </a:r>
            <a:r>
              <a:rPr sz="2600" dirty="0">
                <a:latin typeface="Calibri"/>
                <a:cs typeface="Calibri"/>
              </a:rPr>
              <a:t>the</a:t>
            </a:r>
            <a:r>
              <a:rPr sz="2600" spc="-55" dirty="0">
                <a:latin typeface="Calibri"/>
                <a:cs typeface="Calibri"/>
              </a:rPr>
              <a:t> </a:t>
            </a:r>
            <a:r>
              <a:rPr sz="2600" dirty="0">
                <a:latin typeface="Calibri"/>
                <a:cs typeface="Calibri"/>
              </a:rPr>
              <a:t>actions</a:t>
            </a:r>
            <a:r>
              <a:rPr sz="2600" spc="-30" dirty="0">
                <a:latin typeface="Calibri"/>
                <a:cs typeface="Calibri"/>
              </a:rPr>
              <a:t> </a:t>
            </a:r>
            <a:r>
              <a:rPr sz="2600" dirty="0">
                <a:latin typeface="Calibri"/>
                <a:cs typeface="Calibri"/>
              </a:rPr>
              <a:t>needed</a:t>
            </a:r>
            <a:r>
              <a:rPr sz="2600" spc="-80" dirty="0">
                <a:latin typeface="Calibri"/>
                <a:cs typeface="Calibri"/>
              </a:rPr>
              <a:t> </a:t>
            </a:r>
            <a:r>
              <a:rPr sz="2600" dirty="0">
                <a:latin typeface="Calibri"/>
                <a:cs typeface="Calibri"/>
              </a:rPr>
              <a:t>to</a:t>
            </a:r>
            <a:r>
              <a:rPr sz="2600" spc="-35" dirty="0">
                <a:latin typeface="Calibri"/>
                <a:cs typeface="Calibri"/>
              </a:rPr>
              <a:t> </a:t>
            </a:r>
            <a:r>
              <a:rPr sz="2600" spc="-10" dirty="0">
                <a:latin typeface="Calibri"/>
                <a:cs typeface="Calibri"/>
              </a:rPr>
              <a:t>protect them;</a:t>
            </a:r>
            <a:endParaRPr sz="2600" dirty="0">
              <a:latin typeface="Calibri"/>
              <a:cs typeface="Calibri"/>
            </a:endParaRPr>
          </a:p>
          <a:p>
            <a:pPr marL="241300" marR="534670" indent="-228600">
              <a:lnSpc>
                <a:spcPts val="2500"/>
              </a:lnSpc>
              <a:spcBef>
                <a:spcPts val="980"/>
              </a:spcBef>
              <a:buClr>
                <a:srgbClr val="00AFEF"/>
              </a:buClr>
              <a:buFont typeface="Arial"/>
              <a:buChar char="•"/>
              <a:tabLst>
                <a:tab pos="241300" algn="l"/>
              </a:tabLst>
            </a:pPr>
            <a:r>
              <a:rPr sz="2600" dirty="0">
                <a:latin typeface="Calibri"/>
                <a:cs typeface="Calibri"/>
              </a:rPr>
              <a:t>Promote</a:t>
            </a:r>
            <a:r>
              <a:rPr sz="2600" spc="-70" dirty="0">
                <a:latin typeface="Calibri"/>
                <a:cs typeface="Calibri"/>
              </a:rPr>
              <a:t> </a:t>
            </a:r>
            <a:r>
              <a:rPr sz="2600" dirty="0">
                <a:latin typeface="Calibri"/>
                <a:cs typeface="Calibri"/>
              </a:rPr>
              <a:t>the</a:t>
            </a:r>
            <a:r>
              <a:rPr sz="2600" spc="-60" dirty="0">
                <a:latin typeface="Calibri"/>
                <a:cs typeface="Calibri"/>
              </a:rPr>
              <a:t> </a:t>
            </a:r>
            <a:r>
              <a:rPr sz="2600" spc="-10" dirty="0">
                <a:latin typeface="Calibri"/>
                <a:cs typeface="Calibri"/>
              </a:rPr>
              <a:t>ecosystem</a:t>
            </a:r>
            <a:r>
              <a:rPr sz="2600" spc="-95" dirty="0">
                <a:latin typeface="Calibri"/>
                <a:cs typeface="Calibri"/>
              </a:rPr>
              <a:t> </a:t>
            </a:r>
            <a:r>
              <a:rPr lang="en-US" sz="2600" spc="-95" dirty="0">
                <a:latin typeface="Calibri"/>
                <a:cs typeface="Calibri"/>
              </a:rPr>
              <a:t>based </a:t>
            </a:r>
            <a:r>
              <a:rPr sz="2600" dirty="0">
                <a:latin typeface="Calibri"/>
                <a:cs typeface="Calibri"/>
              </a:rPr>
              <a:t>management</a:t>
            </a:r>
            <a:r>
              <a:rPr lang="en-US" sz="2600" dirty="0">
                <a:latin typeface="Calibri"/>
                <a:cs typeface="Calibri"/>
              </a:rPr>
              <a:t> (EBM)</a:t>
            </a:r>
            <a:r>
              <a:rPr sz="2600" spc="-65" dirty="0">
                <a:latin typeface="Calibri"/>
                <a:cs typeface="Calibri"/>
              </a:rPr>
              <a:t> </a:t>
            </a:r>
            <a:r>
              <a:rPr sz="2600" dirty="0">
                <a:latin typeface="Calibri"/>
                <a:cs typeface="Calibri"/>
              </a:rPr>
              <a:t>approach</a:t>
            </a:r>
            <a:r>
              <a:rPr sz="2600" spc="-60" dirty="0">
                <a:latin typeface="Calibri"/>
                <a:cs typeface="Calibri"/>
              </a:rPr>
              <a:t> </a:t>
            </a:r>
            <a:r>
              <a:rPr sz="2600" dirty="0">
                <a:latin typeface="Calibri"/>
                <a:cs typeface="Calibri"/>
              </a:rPr>
              <a:t>and</a:t>
            </a:r>
            <a:r>
              <a:rPr sz="2600" spc="-60" dirty="0">
                <a:latin typeface="Calibri"/>
                <a:cs typeface="Calibri"/>
              </a:rPr>
              <a:t> </a:t>
            </a:r>
            <a:r>
              <a:rPr sz="2600" dirty="0">
                <a:latin typeface="Calibri"/>
                <a:cs typeface="Calibri"/>
              </a:rPr>
              <a:t>the</a:t>
            </a:r>
            <a:r>
              <a:rPr sz="2600" spc="-55" dirty="0">
                <a:latin typeface="Calibri"/>
                <a:cs typeface="Calibri"/>
              </a:rPr>
              <a:t> </a:t>
            </a:r>
            <a:r>
              <a:rPr sz="2600" spc="-10" dirty="0">
                <a:latin typeface="Calibri"/>
                <a:cs typeface="Calibri"/>
              </a:rPr>
              <a:t>principles </a:t>
            </a:r>
            <a:r>
              <a:rPr sz="2600" dirty="0">
                <a:latin typeface="Calibri"/>
                <a:cs typeface="Calibri"/>
              </a:rPr>
              <a:t>and</a:t>
            </a:r>
            <a:r>
              <a:rPr sz="2600" spc="-50" dirty="0">
                <a:latin typeface="Calibri"/>
                <a:cs typeface="Calibri"/>
              </a:rPr>
              <a:t> </a:t>
            </a:r>
            <a:r>
              <a:rPr sz="2600" dirty="0">
                <a:latin typeface="Calibri"/>
                <a:cs typeface="Calibri"/>
              </a:rPr>
              <a:t>values</a:t>
            </a:r>
            <a:r>
              <a:rPr sz="2600" spc="-50" dirty="0">
                <a:latin typeface="Calibri"/>
                <a:cs typeface="Calibri"/>
              </a:rPr>
              <a:t> </a:t>
            </a:r>
            <a:r>
              <a:rPr sz="2600" dirty="0">
                <a:latin typeface="Calibri"/>
                <a:cs typeface="Calibri"/>
              </a:rPr>
              <a:t>of</a:t>
            </a:r>
            <a:r>
              <a:rPr sz="2600" spc="-30" dirty="0">
                <a:latin typeface="Calibri"/>
                <a:cs typeface="Calibri"/>
              </a:rPr>
              <a:t> </a:t>
            </a:r>
            <a:r>
              <a:rPr sz="2600" dirty="0">
                <a:latin typeface="Calibri"/>
                <a:cs typeface="Calibri"/>
              </a:rPr>
              <a:t>good</a:t>
            </a:r>
            <a:r>
              <a:rPr sz="2600" spc="-10" dirty="0">
                <a:latin typeface="Calibri"/>
                <a:cs typeface="Calibri"/>
              </a:rPr>
              <a:t> governance.</a:t>
            </a:r>
            <a:endParaRPr sz="2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74295" rIns="0" bIns="0" rtlCol="0">
            <a:spAutoFit/>
          </a:bodyPr>
          <a:lstStyle/>
          <a:p>
            <a:pPr marL="12700" marR="5080">
              <a:lnSpc>
                <a:spcPts val="3890"/>
              </a:lnSpc>
              <a:spcBef>
                <a:spcPts val="585"/>
              </a:spcBef>
            </a:pPr>
            <a:r>
              <a:rPr lang="en-029" dirty="0">
                <a:solidFill>
                  <a:srgbClr val="006FC0"/>
                </a:solidFill>
              </a:rPr>
              <a:t>Conservation, Sustainable Use and Restoration of Coastal and Marine Ecosystems</a:t>
            </a:r>
          </a:p>
        </p:txBody>
      </p:sp>
      <p:sp>
        <p:nvSpPr>
          <p:cNvPr id="4" name="object 4"/>
          <p:cNvSpPr txBox="1"/>
          <p:nvPr/>
        </p:nvSpPr>
        <p:spPr>
          <a:xfrm>
            <a:off x="0" y="507491"/>
            <a:ext cx="1641475" cy="624840"/>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2.5</a:t>
            </a:r>
            <a:endParaRPr sz="340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709703" y="2830869"/>
            <a:ext cx="381000" cy="1570990"/>
          </a:xfrm>
          <a:prstGeom prst="rect">
            <a:avLst/>
          </a:prstGeom>
        </p:spPr>
        <p:txBody>
          <a:bodyPr vert="vert270" wrap="square" lIns="0" tIns="0" rIns="0" bIns="0" rtlCol="0">
            <a:spAutoFit/>
          </a:bodyPr>
          <a:lstStyle/>
          <a:p>
            <a:pPr marL="12700">
              <a:lnSpc>
                <a:spcPts val="2755"/>
              </a:lnSpc>
            </a:pPr>
            <a:r>
              <a:rPr sz="2800" b="1" spc="-10" dirty="0">
                <a:solidFill>
                  <a:srgbClr val="00AFEF"/>
                </a:solidFill>
                <a:latin typeface="Calibri"/>
                <a:cs typeface="Calibri"/>
              </a:rPr>
              <a:t>Objectives</a:t>
            </a:r>
            <a:endParaRPr sz="2800" dirty="0">
              <a:latin typeface="Calibri"/>
              <a:cs typeface="Calibri"/>
            </a:endParaRPr>
          </a:p>
        </p:txBody>
      </p:sp>
    </p:spTree>
    <p:extLst>
      <p:ext uri="{BB962C8B-B14F-4D97-AF65-F5344CB8AC3E}">
        <p14:creationId xmlns:p14="http://schemas.microsoft.com/office/powerpoint/2010/main" val="3352773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99148"/>
            <a:ext cx="10038023" cy="1356575"/>
          </a:xfrm>
          <a:prstGeom prst="rect">
            <a:avLst/>
          </a:prstGeom>
        </p:spPr>
        <p:txBody>
          <a:bodyPr vert="horz" wrap="square" lIns="0" tIns="246175" rIns="0" bIns="0" rtlCol="0">
            <a:spAutoFit/>
          </a:bodyPr>
          <a:lstStyle/>
          <a:p>
            <a:pPr marL="12700">
              <a:lnSpc>
                <a:spcPct val="100000"/>
              </a:lnSpc>
              <a:spcBef>
                <a:spcPts val="100"/>
              </a:spcBef>
            </a:pPr>
            <a:r>
              <a:rPr lang="en-029" dirty="0">
                <a:solidFill>
                  <a:srgbClr val="006FC0"/>
                </a:solidFill>
              </a:rPr>
              <a:t>Conservation, Sustainable Use and Restoration of Coastal and Marine Ecosystems</a:t>
            </a:r>
            <a:endParaRPr lang="en-029" spc="-25" dirty="0">
              <a:solidFill>
                <a:srgbClr val="006FC0"/>
              </a:solidFill>
            </a:endParaRPr>
          </a:p>
        </p:txBody>
      </p:sp>
      <p:sp>
        <p:nvSpPr>
          <p:cNvPr id="3" name="object 3"/>
          <p:cNvSpPr txBox="1"/>
          <p:nvPr/>
        </p:nvSpPr>
        <p:spPr>
          <a:xfrm>
            <a:off x="2100638" y="1844912"/>
            <a:ext cx="8809355" cy="3168175"/>
          </a:xfrm>
          <a:prstGeom prst="rect">
            <a:avLst/>
          </a:prstGeom>
        </p:spPr>
        <p:txBody>
          <a:bodyPr vert="horz" wrap="square" lIns="0" tIns="140335" rIns="0" bIns="0" rtlCol="0">
            <a:spAutoFit/>
          </a:bodyPr>
          <a:lstStyle/>
          <a:p>
            <a:pPr marL="241300" indent="-228600" algn="just">
              <a:lnSpc>
                <a:spcPct val="100000"/>
              </a:lnSpc>
              <a:spcBef>
                <a:spcPts val="1105"/>
              </a:spcBef>
              <a:buClr>
                <a:srgbClr val="00AFEF"/>
              </a:buClr>
              <a:buFont typeface="Arial"/>
              <a:buChar char="•"/>
              <a:tabLst>
                <a:tab pos="241300" algn="l"/>
              </a:tabLst>
            </a:pPr>
            <a:r>
              <a:rPr lang="en-US" sz="3200" dirty="0">
                <a:latin typeface="Calibri"/>
                <a:cs typeface="Calibri"/>
              </a:rPr>
              <a:t>Conservation of:</a:t>
            </a:r>
          </a:p>
          <a:p>
            <a:pPr marL="469900" indent="-457200" algn="just">
              <a:lnSpc>
                <a:spcPct val="100000"/>
              </a:lnSpc>
              <a:spcBef>
                <a:spcPts val="1105"/>
              </a:spcBef>
              <a:buClr>
                <a:srgbClr val="00AFEF"/>
              </a:buClr>
              <a:buFont typeface="Wingdings" panose="05000000000000000000" pitchFamily="2" charset="2"/>
              <a:buChar char="ü"/>
              <a:tabLst>
                <a:tab pos="241300" algn="l"/>
              </a:tabLst>
            </a:pPr>
            <a:r>
              <a:rPr lang="en-US" sz="3200" dirty="0">
                <a:latin typeface="Calibri"/>
                <a:cs typeface="Calibri"/>
              </a:rPr>
              <a:t>Coral Reefs</a:t>
            </a:r>
          </a:p>
          <a:p>
            <a:pPr marL="469900" indent="-457200" algn="just">
              <a:lnSpc>
                <a:spcPct val="100000"/>
              </a:lnSpc>
              <a:spcBef>
                <a:spcPts val="1105"/>
              </a:spcBef>
              <a:buClr>
                <a:srgbClr val="00AFEF"/>
              </a:buClr>
              <a:buFont typeface="Wingdings" panose="05000000000000000000" pitchFamily="2" charset="2"/>
              <a:buChar char="ü"/>
              <a:tabLst>
                <a:tab pos="241300" algn="l"/>
              </a:tabLst>
            </a:pPr>
            <a:r>
              <a:rPr lang="en-US" sz="3200" dirty="0">
                <a:latin typeface="Calibri"/>
                <a:cs typeface="Calibri"/>
              </a:rPr>
              <a:t>Wetlands/Mangroves</a:t>
            </a:r>
          </a:p>
          <a:p>
            <a:pPr marL="241300" indent="-228600" algn="just">
              <a:lnSpc>
                <a:spcPct val="100000"/>
              </a:lnSpc>
              <a:spcBef>
                <a:spcPts val="1105"/>
              </a:spcBef>
              <a:buClr>
                <a:srgbClr val="00AFEF"/>
              </a:buClr>
              <a:buFont typeface="Arial"/>
              <a:buChar char="•"/>
              <a:tabLst>
                <a:tab pos="241300" algn="l"/>
              </a:tabLst>
            </a:pPr>
            <a:r>
              <a:rPr lang="en-US" sz="3200" dirty="0">
                <a:latin typeface="Calibri"/>
                <a:cs typeface="Calibri"/>
              </a:rPr>
              <a:t>Ecosystem Based Management Approaches</a:t>
            </a:r>
          </a:p>
          <a:p>
            <a:pPr marL="241300" indent="-228600" algn="just">
              <a:lnSpc>
                <a:spcPct val="100000"/>
              </a:lnSpc>
              <a:spcBef>
                <a:spcPts val="1105"/>
              </a:spcBef>
              <a:buClr>
                <a:srgbClr val="00AFEF"/>
              </a:buClr>
              <a:buFont typeface="Arial"/>
              <a:buChar char="•"/>
              <a:tabLst>
                <a:tab pos="241300" algn="l"/>
              </a:tabLst>
            </a:pPr>
            <a:r>
              <a:rPr lang="en-US" sz="3200" dirty="0">
                <a:latin typeface="Calibri"/>
                <a:cs typeface="Calibri"/>
              </a:rPr>
              <a:t>Sharing regional data and research on Sargassum</a:t>
            </a:r>
          </a:p>
        </p:txBody>
      </p:sp>
      <p:sp>
        <p:nvSpPr>
          <p:cNvPr id="4" name="object 4"/>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6FC0">
              <a:alpha val="23919"/>
            </a:srgbClr>
          </a:solidFill>
        </p:spPr>
        <p:txBody>
          <a:bodyPr wrap="square" lIns="0" tIns="0" rIns="0" bIns="0" rtlCol="0"/>
          <a:lstStyle/>
          <a:p>
            <a:endParaRPr dirty="0"/>
          </a:p>
        </p:txBody>
      </p:sp>
      <p:sp>
        <p:nvSpPr>
          <p:cNvPr id="5" name="object 5"/>
          <p:cNvSpPr txBox="1"/>
          <p:nvPr/>
        </p:nvSpPr>
        <p:spPr>
          <a:xfrm>
            <a:off x="0" y="507491"/>
            <a:ext cx="1641475" cy="539891"/>
          </a:xfrm>
          <a:prstGeom prst="rect">
            <a:avLst/>
          </a:prstGeom>
          <a:solidFill>
            <a:srgbClr val="00AFEF"/>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5</a:t>
            </a:r>
            <a:endParaRPr sz="3400" dirty="0">
              <a:latin typeface="Calibri"/>
              <a:cs typeface="Calibri"/>
            </a:endParaRPr>
          </a:p>
        </p:txBody>
      </p:sp>
      <p:sp>
        <p:nvSpPr>
          <p:cNvPr id="6" name="object 6"/>
          <p:cNvSpPr txBox="1"/>
          <p:nvPr/>
        </p:nvSpPr>
        <p:spPr>
          <a:xfrm>
            <a:off x="459163" y="2588505"/>
            <a:ext cx="723147" cy="2056399"/>
          </a:xfrm>
          <a:prstGeom prst="rect">
            <a:avLst/>
          </a:prstGeom>
        </p:spPr>
        <p:txBody>
          <a:bodyPr vert="vert270" wrap="square" lIns="0" tIns="0" rIns="0" bIns="0" rtlCol="0">
            <a:spAutoFit/>
          </a:bodyPr>
          <a:lstStyle/>
          <a:p>
            <a:pPr marL="12700" algn="ctr">
              <a:lnSpc>
                <a:spcPts val="2755"/>
              </a:lnSpc>
            </a:pPr>
            <a:r>
              <a:rPr lang="en-029" sz="2800" b="1" spc="-10" dirty="0">
                <a:solidFill>
                  <a:srgbClr val="006FC0"/>
                </a:solidFill>
                <a:latin typeface="Calibri"/>
                <a:cs typeface="Calibri"/>
              </a:rPr>
              <a:t>Planned Activities</a:t>
            </a:r>
            <a:endParaRPr sz="2800" dirty="0">
              <a:latin typeface="Calibri"/>
              <a:cs typeface="Calibri"/>
            </a:endParaRPr>
          </a:p>
        </p:txBody>
      </p:sp>
    </p:spTree>
    <p:extLst>
      <p:ext uri="{BB962C8B-B14F-4D97-AF65-F5344CB8AC3E}">
        <p14:creationId xmlns:p14="http://schemas.microsoft.com/office/powerpoint/2010/main" val="367248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9847" y="110392"/>
            <a:ext cx="10181277" cy="1359097"/>
          </a:xfrm>
          <a:prstGeom prst="rect">
            <a:avLst/>
          </a:prstGeom>
        </p:spPr>
        <p:txBody>
          <a:bodyPr vert="horz" wrap="square" lIns="0" tIns="248673" rIns="0" bIns="0" rtlCol="0">
            <a:spAutoFit/>
          </a:bodyPr>
          <a:lstStyle/>
          <a:p>
            <a:pPr marL="12700">
              <a:lnSpc>
                <a:spcPct val="100000"/>
              </a:lnSpc>
              <a:spcBef>
                <a:spcPts val="100"/>
              </a:spcBef>
            </a:pPr>
            <a:r>
              <a:rPr lang="en-029" dirty="0">
                <a:solidFill>
                  <a:srgbClr val="006FC0"/>
                </a:solidFill>
              </a:rPr>
              <a:t>Conservation, Sustainable Use and Restoration of Coastal and Marine Ecosystems</a:t>
            </a:r>
          </a:p>
        </p:txBody>
      </p:sp>
      <p:sp>
        <p:nvSpPr>
          <p:cNvPr id="3" name="object 3"/>
          <p:cNvSpPr txBox="1"/>
          <p:nvPr/>
        </p:nvSpPr>
        <p:spPr>
          <a:xfrm>
            <a:off x="2010723" y="1773935"/>
            <a:ext cx="9839526" cy="4153060"/>
          </a:xfrm>
          <a:prstGeom prst="rect">
            <a:avLst/>
          </a:prstGeom>
        </p:spPr>
        <p:txBody>
          <a:bodyPr vert="horz" wrap="square" lIns="0" tIns="140335" rIns="0" bIns="0" rtlCol="0">
            <a:spAutoFit/>
          </a:bodyPr>
          <a:lstStyle/>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Reactivation of </a:t>
            </a:r>
            <a:r>
              <a:rPr lang="en-US" sz="2800" spc="-55" dirty="0">
                <a:solidFill>
                  <a:srgbClr val="00B0F0"/>
                </a:solidFill>
                <a:latin typeface="Calibri"/>
                <a:cs typeface="Calibri"/>
              </a:rPr>
              <a:t>GCRMN-Caribbean</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Harmonized data on </a:t>
            </a:r>
            <a:r>
              <a:rPr lang="en-US" sz="2800" spc="-55" dirty="0">
                <a:solidFill>
                  <a:srgbClr val="00B0F0"/>
                </a:solidFill>
                <a:latin typeface="Calibri"/>
                <a:cs typeface="Calibri"/>
              </a:rPr>
              <a:t>biophysical and socio-economical coral reef monitoring  </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Development of a </a:t>
            </a:r>
            <a:r>
              <a:rPr lang="en-US" sz="2800" spc="-55" dirty="0">
                <a:solidFill>
                  <a:srgbClr val="00B0F0"/>
                </a:solidFill>
                <a:latin typeface="Calibri"/>
                <a:cs typeface="Calibri"/>
              </a:rPr>
              <a:t>regional database </a:t>
            </a:r>
            <a:r>
              <a:rPr lang="en-US" sz="2800" spc="-55" dirty="0">
                <a:solidFill>
                  <a:schemeClr val="tx1"/>
                </a:solidFill>
                <a:latin typeface="Calibri"/>
                <a:cs typeface="Calibri"/>
              </a:rPr>
              <a:t>to store and </a:t>
            </a:r>
            <a:r>
              <a:rPr lang="en-US" sz="2800" spc="-55" dirty="0" err="1">
                <a:solidFill>
                  <a:schemeClr val="tx1"/>
                </a:solidFill>
                <a:latin typeface="Calibri"/>
                <a:cs typeface="Calibri"/>
              </a:rPr>
              <a:t>analyse</a:t>
            </a:r>
            <a:r>
              <a:rPr lang="en-US" sz="2800" spc="-55" dirty="0">
                <a:solidFill>
                  <a:schemeClr val="tx1"/>
                </a:solidFill>
                <a:latin typeface="Calibri"/>
                <a:cs typeface="Calibri"/>
              </a:rPr>
              <a:t> data </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Contribution to the </a:t>
            </a:r>
            <a:r>
              <a:rPr lang="en-US" sz="2800" spc="-55" dirty="0">
                <a:solidFill>
                  <a:srgbClr val="00B0F0"/>
                </a:solidFill>
                <a:latin typeface="Calibri"/>
                <a:cs typeface="Calibri"/>
              </a:rPr>
              <a:t>GCRMN’s Status of Coral Reefs of the World Report</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Harmonized </a:t>
            </a:r>
            <a:r>
              <a:rPr lang="en-US" sz="2800" spc="-55" dirty="0">
                <a:solidFill>
                  <a:srgbClr val="00B0F0"/>
                </a:solidFill>
                <a:latin typeface="Calibri"/>
                <a:cs typeface="Calibri"/>
              </a:rPr>
              <a:t>mangrove and seagrass monitoring protocols </a:t>
            </a:r>
            <a:r>
              <a:rPr lang="en-US" sz="2800" spc="-55" dirty="0">
                <a:solidFill>
                  <a:schemeClr val="tx1"/>
                </a:solidFill>
                <a:latin typeface="Calibri"/>
                <a:cs typeface="Calibri"/>
              </a:rPr>
              <a:t>in the WCR</a:t>
            </a:r>
          </a:p>
        </p:txBody>
      </p:sp>
      <p:sp>
        <p:nvSpPr>
          <p:cNvPr id="4" name="object 4"/>
          <p:cNvSpPr txBox="1"/>
          <p:nvPr/>
        </p:nvSpPr>
        <p:spPr>
          <a:xfrm>
            <a:off x="0" y="507491"/>
            <a:ext cx="1641475" cy="539891"/>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5</a:t>
            </a:r>
            <a:endParaRPr sz="3400" dirty="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459163" y="2549905"/>
            <a:ext cx="723147" cy="21335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Expected </a:t>
            </a:r>
            <a:r>
              <a:rPr sz="2800" b="1" spc="-10" dirty="0">
                <a:solidFill>
                  <a:srgbClr val="00AFEF"/>
                </a:solidFill>
                <a:latin typeface="Calibri"/>
                <a:cs typeface="Calibri"/>
              </a:rPr>
              <a:t>Outputs</a:t>
            </a:r>
            <a:endParaRPr sz="2800" dirty="0">
              <a:latin typeface="Calibri"/>
              <a:cs typeface="Calibri"/>
            </a:endParaRPr>
          </a:p>
        </p:txBody>
      </p:sp>
    </p:spTree>
    <p:extLst>
      <p:ext uri="{BB962C8B-B14F-4D97-AF65-F5344CB8AC3E}">
        <p14:creationId xmlns:p14="http://schemas.microsoft.com/office/powerpoint/2010/main" val="377483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9847" y="110392"/>
            <a:ext cx="10181277" cy="1359097"/>
          </a:xfrm>
          <a:prstGeom prst="rect">
            <a:avLst/>
          </a:prstGeom>
        </p:spPr>
        <p:txBody>
          <a:bodyPr vert="horz" wrap="square" lIns="0" tIns="248673" rIns="0" bIns="0" rtlCol="0">
            <a:spAutoFit/>
          </a:bodyPr>
          <a:lstStyle/>
          <a:p>
            <a:pPr marL="12700">
              <a:spcBef>
                <a:spcPts val="100"/>
              </a:spcBef>
            </a:pPr>
            <a:r>
              <a:rPr lang="en-029" dirty="0">
                <a:solidFill>
                  <a:srgbClr val="006FC0"/>
                </a:solidFill>
              </a:rPr>
              <a:t>Conservation, Sustainable Use and Restoration of Coastal and Marine Ecosystems</a:t>
            </a:r>
          </a:p>
        </p:txBody>
      </p:sp>
      <p:sp>
        <p:nvSpPr>
          <p:cNvPr id="3" name="object 3"/>
          <p:cNvSpPr txBox="1"/>
          <p:nvPr/>
        </p:nvSpPr>
        <p:spPr>
          <a:xfrm>
            <a:off x="2075238" y="1853569"/>
            <a:ext cx="9839526" cy="1575431"/>
          </a:xfrm>
          <a:prstGeom prst="rect">
            <a:avLst/>
          </a:prstGeom>
        </p:spPr>
        <p:txBody>
          <a:bodyPr vert="horz" wrap="square" lIns="0" tIns="140335" rIns="0" bIns="0" rtlCol="0">
            <a:spAutoFit/>
          </a:bodyPr>
          <a:lstStyle/>
          <a:p>
            <a:pPr marL="266700" indent="-228600">
              <a:lnSpc>
                <a:spcPct val="100000"/>
              </a:lnSpc>
              <a:spcBef>
                <a:spcPts val="1105"/>
              </a:spcBef>
              <a:buFont typeface="Arial"/>
              <a:buChar char="•"/>
              <a:tabLst>
                <a:tab pos="266700" algn="l"/>
              </a:tabLst>
            </a:pPr>
            <a:r>
              <a:rPr lang="en-US" sz="2800" spc="-55" dirty="0">
                <a:solidFill>
                  <a:srgbClr val="00B0F0"/>
                </a:solidFill>
                <a:latin typeface="Calibri"/>
                <a:cs typeface="Calibri"/>
              </a:rPr>
              <a:t>EBM management approaches </a:t>
            </a:r>
            <a:r>
              <a:rPr lang="en-US" sz="2800" spc="-55" dirty="0">
                <a:solidFill>
                  <a:schemeClr val="tx1"/>
                </a:solidFill>
                <a:latin typeface="Calibri"/>
                <a:cs typeface="Calibri"/>
              </a:rPr>
              <a:t>promoted throughout the WCR</a:t>
            </a:r>
          </a:p>
          <a:p>
            <a:pPr marL="266700" indent="-228600">
              <a:lnSpc>
                <a:spcPct val="100000"/>
              </a:lnSpc>
              <a:spcBef>
                <a:spcPts val="1105"/>
              </a:spcBef>
              <a:buFont typeface="Arial"/>
              <a:buChar char="•"/>
              <a:tabLst>
                <a:tab pos="266700" algn="l"/>
              </a:tabLst>
            </a:pPr>
            <a:r>
              <a:rPr lang="en-US" sz="2800" spc="-55" dirty="0">
                <a:solidFill>
                  <a:srgbClr val="00B0F0"/>
                </a:solidFill>
                <a:latin typeface="Calibri"/>
                <a:cs typeface="Calibri"/>
              </a:rPr>
              <a:t>Resilience</a:t>
            </a:r>
            <a:r>
              <a:rPr lang="en-US" sz="2800" spc="-55" dirty="0">
                <a:solidFill>
                  <a:schemeClr val="tx1"/>
                </a:solidFill>
                <a:latin typeface="Calibri"/>
                <a:cs typeface="Calibri"/>
              </a:rPr>
              <a:t> of coastal ecosystems against climate change pressures improved</a:t>
            </a:r>
          </a:p>
        </p:txBody>
      </p:sp>
      <p:sp>
        <p:nvSpPr>
          <p:cNvPr id="4" name="object 4"/>
          <p:cNvSpPr txBox="1"/>
          <p:nvPr/>
        </p:nvSpPr>
        <p:spPr>
          <a:xfrm>
            <a:off x="0" y="507491"/>
            <a:ext cx="1641475" cy="539891"/>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a:t>
            </a:r>
            <a:r>
              <a:rPr lang="en-US" sz="3400" b="1" spc="-25" dirty="0">
                <a:solidFill>
                  <a:srgbClr val="FFFFFF"/>
                </a:solidFill>
                <a:latin typeface="Calibri"/>
                <a:cs typeface="Calibri"/>
              </a:rPr>
              <a:t>5</a:t>
            </a:r>
            <a:endParaRPr sz="3400" dirty="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459163" y="2549905"/>
            <a:ext cx="723147" cy="21335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Expected </a:t>
            </a:r>
            <a:r>
              <a:rPr sz="2800" b="1" spc="-10" dirty="0">
                <a:solidFill>
                  <a:srgbClr val="00AFEF"/>
                </a:solidFill>
                <a:latin typeface="Calibri"/>
                <a:cs typeface="Calibri"/>
              </a:rPr>
              <a:t>Outputs</a:t>
            </a:r>
            <a:endParaRPr sz="2800" dirty="0">
              <a:latin typeface="Calibri"/>
              <a:cs typeface="Calibri"/>
            </a:endParaRPr>
          </a:p>
        </p:txBody>
      </p:sp>
    </p:spTree>
    <p:extLst>
      <p:ext uri="{BB962C8B-B14F-4D97-AF65-F5344CB8AC3E}">
        <p14:creationId xmlns:p14="http://schemas.microsoft.com/office/powerpoint/2010/main" val="3244572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3387" y="1527047"/>
            <a:ext cx="9863455" cy="5984331"/>
          </a:xfrm>
          <a:prstGeom prst="rect">
            <a:avLst/>
          </a:prstGeom>
        </p:spPr>
        <p:txBody>
          <a:bodyPr vert="horz" wrap="square" lIns="0" tIns="13335" rIns="0" bIns="0" rtlCol="0">
            <a:spAutoFit/>
          </a:bodyPr>
          <a:lstStyle/>
          <a:p>
            <a:pPr marL="12700" algn="just">
              <a:lnSpc>
                <a:spcPct val="100000"/>
              </a:lnSpc>
              <a:spcBef>
                <a:spcPts val="105"/>
              </a:spcBef>
            </a:pPr>
            <a:r>
              <a:rPr lang="en-029" dirty="0">
                <a:latin typeface="Calibri"/>
                <a:cs typeface="Calibri"/>
              </a:rPr>
              <a:t>Cooperate with relevant institutions on new or existing </a:t>
            </a:r>
            <a:r>
              <a:rPr lang="en-029" b="1" dirty="0">
                <a:latin typeface="Calibri"/>
                <a:cs typeface="Calibri"/>
              </a:rPr>
              <a:t>Invasive Alien Species </a:t>
            </a:r>
            <a:r>
              <a:rPr lang="en-029" dirty="0">
                <a:latin typeface="Calibri"/>
                <a:cs typeface="Calibri"/>
              </a:rPr>
              <a:t>(IAS) issue and contribute to reinvigorate </a:t>
            </a:r>
            <a:r>
              <a:rPr lang="en-029" b="1" dirty="0">
                <a:latin typeface="Calibri"/>
                <a:cs typeface="Calibri"/>
              </a:rPr>
              <a:t>IAS networks and initiatives</a:t>
            </a:r>
          </a:p>
          <a:p>
            <a:pPr marL="12700" algn="just">
              <a:lnSpc>
                <a:spcPct val="100000"/>
              </a:lnSpc>
              <a:spcBef>
                <a:spcPts val="105"/>
              </a:spcBef>
            </a:pPr>
            <a:endParaRPr lang="en-029" dirty="0">
              <a:latin typeface="Calibri"/>
              <a:cs typeface="Calibri"/>
            </a:endParaRPr>
          </a:p>
          <a:p>
            <a:pPr marL="12700" algn="just">
              <a:lnSpc>
                <a:spcPct val="100000"/>
              </a:lnSpc>
              <a:spcBef>
                <a:spcPts val="105"/>
              </a:spcBef>
            </a:pPr>
            <a:r>
              <a:rPr lang="en-029" dirty="0">
                <a:latin typeface="Calibri"/>
                <a:cs typeface="Calibri"/>
              </a:rPr>
              <a:t>Reactivation of </a:t>
            </a:r>
            <a:r>
              <a:rPr lang="en-029" b="1" dirty="0" err="1">
                <a:latin typeface="Calibri"/>
                <a:cs typeface="Calibri"/>
              </a:rPr>
              <a:t>CaMPAM</a:t>
            </a:r>
            <a:r>
              <a:rPr lang="en-029" b="1" dirty="0">
                <a:latin typeface="Calibri"/>
                <a:cs typeface="Calibri"/>
              </a:rPr>
              <a:t> - </a:t>
            </a:r>
            <a:r>
              <a:rPr lang="en-029" dirty="0">
                <a:latin typeface="Calibri"/>
                <a:cs typeface="Calibri"/>
              </a:rPr>
              <a:t>estimated core operating </a:t>
            </a:r>
            <a:r>
              <a:rPr lang="en-029" dirty="0">
                <a:solidFill>
                  <a:schemeClr val="tx1"/>
                </a:solidFill>
                <a:latin typeface="Calibri"/>
                <a:cs typeface="Calibri"/>
              </a:rPr>
              <a:t>budget </a:t>
            </a:r>
            <a:r>
              <a:rPr lang="fr-FR" altLang="en-US" sz="1800" b="1" dirty="0">
                <a:solidFill>
                  <a:schemeClr val="tx1"/>
                </a:solidFill>
                <a:latin typeface="Century Gothic" panose="020B0502020202020204" pitchFamily="34" charset="0"/>
              </a:rPr>
              <a:t>≈377 000$ </a:t>
            </a:r>
            <a:r>
              <a:rPr lang="fr-FR" altLang="en-US" sz="1800" dirty="0">
                <a:solidFill>
                  <a:schemeClr val="tx1"/>
                </a:solidFill>
                <a:latin typeface="Century Gothic" panose="020B0502020202020204" pitchFamily="34" charset="0"/>
              </a:rPr>
              <a:t>(</a:t>
            </a:r>
            <a:r>
              <a:rPr lang="fr-FR" altLang="en-US" dirty="0">
                <a:latin typeface="Calibri"/>
                <a:cs typeface="Calibri"/>
              </a:rPr>
              <a:t>Martha Prada, 2022) </a:t>
            </a:r>
            <a:endParaRPr lang="en-029" dirty="0">
              <a:latin typeface="Calibri"/>
              <a:cs typeface="Calibri"/>
            </a:endParaRPr>
          </a:p>
          <a:p>
            <a:pPr marL="12700" algn="just">
              <a:lnSpc>
                <a:spcPct val="100000"/>
              </a:lnSpc>
              <a:spcBef>
                <a:spcPts val="105"/>
              </a:spcBef>
            </a:pPr>
            <a:br>
              <a:rPr lang="en-029" dirty="0">
                <a:latin typeface="Calibri"/>
                <a:cs typeface="Calibri"/>
              </a:rPr>
            </a:br>
            <a:r>
              <a:rPr lang="en-029" dirty="0">
                <a:latin typeface="Calibri"/>
                <a:cs typeface="Calibri"/>
              </a:rPr>
              <a:t>SPAW-RAC continue the </a:t>
            </a:r>
            <a:r>
              <a:rPr lang="en-029" b="1" dirty="0">
                <a:latin typeface="Calibri"/>
                <a:cs typeface="Calibri"/>
              </a:rPr>
              <a:t>database on SPAW-PAs</a:t>
            </a:r>
            <a:r>
              <a:rPr lang="en-029" dirty="0">
                <a:latin typeface="Calibri"/>
                <a:cs typeface="Calibri"/>
              </a:rPr>
              <a:t>, including </a:t>
            </a:r>
            <a:r>
              <a:rPr lang="en-029" b="1" dirty="0">
                <a:latin typeface="Calibri"/>
                <a:cs typeface="Calibri"/>
              </a:rPr>
              <a:t>web-based </a:t>
            </a:r>
            <a:r>
              <a:rPr lang="en-029" dirty="0">
                <a:latin typeface="Calibri"/>
                <a:cs typeface="Calibri"/>
              </a:rPr>
              <a:t>tool; continue efforts to simplify and update the </a:t>
            </a:r>
            <a:r>
              <a:rPr lang="en-029" b="1" dirty="0">
                <a:latin typeface="Calibri"/>
                <a:cs typeface="Calibri"/>
              </a:rPr>
              <a:t>procedure for listing of PAs</a:t>
            </a:r>
            <a:r>
              <a:rPr lang="en-029" dirty="0">
                <a:latin typeface="Calibri"/>
                <a:cs typeface="Calibri"/>
              </a:rPr>
              <a:t>; </a:t>
            </a:r>
            <a:r>
              <a:rPr lang="en-029" b="1" dirty="0">
                <a:latin typeface="Calibri"/>
                <a:cs typeface="Calibri"/>
              </a:rPr>
              <a:t>Update factsheets on the SPAW-listing process </a:t>
            </a:r>
            <a:r>
              <a:rPr lang="en-029" dirty="0">
                <a:latin typeface="Calibri"/>
                <a:cs typeface="Calibri"/>
              </a:rPr>
              <a:t>and listed sites previously prepared by Secretariat; Build </a:t>
            </a:r>
            <a:r>
              <a:rPr lang="en-029" b="1" dirty="0">
                <a:latin typeface="Calibri"/>
                <a:cs typeface="Calibri"/>
              </a:rPr>
              <a:t>dedicated spaces for each SPAW-listed PA </a:t>
            </a:r>
            <a:r>
              <a:rPr lang="en-029" dirty="0">
                <a:latin typeface="Calibri"/>
                <a:cs typeface="Calibri"/>
              </a:rPr>
              <a:t>using SPAW-RAC website (and </a:t>
            </a:r>
            <a:r>
              <a:rPr lang="en-029" dirty="0" err="1">
                <a:latin typeface="Calibri"/>
                <a:cs typeface="Calibri"/>
              </a:rPr>
              <a:t>CaMPAM</a:t>
            </a:r>
            <a:r>
              <a:rPr lang="en-029" dirty="0">
                <a:latin typeface="Calibri"/>
                <a:cs typeface="Calibri"/>
              </a:rPr>
              <a:t> database/sources); Activities related to </a:t>
            </a:r>
            <a:r>
              <a:rPr lang="en-029" b="1" dirty="0">
                <a:latin typeface="Calibri"/>
                <a:cs typeface="Calibri"/>
              </a:rPr>
              <a:t>protected areas and invasive species </a:t>
            </a:r>
            <a:r>
              <a:rPr lang="en-029" dirty="0">
                <a:latin typeface="Calibri"/>
                <a:cs typeface="Calibri"/>
              </a:rPr>
              <a:t>management while considering Sargassum </a:t>
            </a:r>
          </a:p>
          <a:p>
            <a:pPr marL="12700" algn="just">
              <a:lnSpc>
                <a:spcPct val="100000"/>
              </a:lnSpc>
              <a:spcBef>
                <a:spcPts val="105"/>
              </a:spcBef>
            </a:pPr>
            <a:endParaRPr lang="en-029" dirty="0">
              <a:latin typeface="Calibri"/>
              <a:cs typeface="Calibri"/>
            </a:endParaRPr>
          </a:p>
          <a:p>
            <a:pPr marL="12700" algn="just">
              <a:lnSpc>
                <a:spcPct val="100000"/>
              </a:lnSpc>
              <a:spcBef>
                <a:spcPts val="105"/>
              </a:spcBef>
            </a:pPr>
            <a:r>
              <a:rPr lang="en-029" dirty="0">
                <a:latin typeface="Calibri"/>
                <a:cs typeface="Calibri"/>
              </a:rPr>
              <a:t>Support the implementation of the </a:t>
            </a:r>
            <a:r>
              <a:rPr lang="en-029" b="1" dirty="0">
                <a:latin typeface="Calibri"/>
                <a:cs typeface="Calibri"/>
              </a:rPr>
              <a:t>Marine Mammal Action Plan </a:t>
            </a:r>
            <a:r>
              <a:rPr lang="en-029" dirty="0">
                <a:latin typeface="Calibri"/>
                <a:cs typeface="Calibri"/>
              </a:rPr>
              <a:t>(MMAP), and subsequent actions </a:t>
            </a:r>
          </a:p>
          <a:p>
            <a:pPr marL="12700" algn="just">
              <a:lnSpc>
                <a:spcPct val="100000"/>
              </a:lnSpc>
              <a:spcBef>
                <a:spcPts val="105"/>
              </a:spcBef>
            </a:pPr>
            <a:r>
              <a:rPr lang="en-029" dirty="0">
                <a:latin typeface="Calibri"/>
                <a:cs typeface="Calibri"/>
              </a:rPr>
              <a:t>including, to </a:t>
            </a:r>
            <a:r>
              <a:rPr lang="en-029" b="1" dirty="0">
                <a:latin typeface="Calibri"/>
                <a:cs typeface="Calibri"/>
              </a:rPr>
              <a:t>enhance knowledge on marine mammal populations </a:t>
            </a:r>
            <a:r>
              <a:rPr lang="en-029" dirty="0">
                <a:latin typeface="Calibri"/>
                <a:cs typeface="Calibri"/>
              </a:rPr>
              <a:t>in the Caribbean, assess anthropogenic impacts, strengthen regional capacity to mitigate these threats and support the development of a </a:t>
            </a:r>
            <a:r>
              <a:rPr lang="en-029" b="1" dirty="0">
                <a:latin typeface="Calibri"/>
                <a:cs typeface="Calibri"/>
              </a:rPr>
              <a:t>marine mammal RAN;</a:t>
            </a: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889228967"/>
              </p:ext>
            </p:extLst>
          </p:nvPr>
        </p:nvGraphicFramePr>
        <p:xfrm>
          <a:off x="0" y="1527047"/>
          <a:ext cx="1426210" cy="4223759"/>
        </p:xfrm>
        <a:graphic>
          <a:graphicData uri="http://schemas.openxmlformats.org/drawingml/2006/table">
            <a:tbl>
              <a:tblPr firstRow="1" bandRow="1">
                <a:tableStyleId>{2D5ABB26-0587-4C30-8999-92F81FD0307C}</a:tableStyleId>
              </a:tblPr>
              <a:tblGrid>
                <a:gridCol w="1426210">
                  <a:extLst>
                    <a:ext uri="{9D8B030D-6E8A-4147-A177-3AD203B41FA5}">
                      <a16:colId xmlns:a16="http://schemas.microsoft.com/office/drawing/2014/main" val="20000"/>
                    </a:ext>
                  </a:extLst>
                </a:gridCol>
              </a:tblGrid>
              <a:tr h="820693">
                <a:tc>
                  <a:txBody>
                    <a:bodyPr/>
                    <a:lstStyle/>
                    <a:p>
                      <a:pPr marR="94615" algn="ctr">
                        <a:lnSpc>
                          <a:spcPct val="100000"/>
                        </a:lnSpc>
                        <a:spcBef>
                          <a:spcPts val="360"/>
                        </a:spcBef>
                      </a:pPr>
                      <a:r>
                        <a:rPr lang="en-029" sz="2000" b="1" spc="-25" dirty="0">
                          <a:solidFill>
                            <a:srgbClr val="FFFFFF"/>
                          </a:solidFill>
                          <a:latin typeface="Calibri"/>
                          <a:cs typeface="Calibri"/>
                        </a:rPr>
                        <a:t>2.1./2.4</a:t>
                      </a:r>
                    </a:p>
                  </a:txBody>
                  <a:tcPr marL="0" marR="0" marB="0">
                    <a:lnB w="76200">
                      <a:solidFill>
                        <a:srgbClr val="FFFFFF"/>
                      </a:solidFill>
                      <a:prstDash val="solid"/>
                    </a:lnB>
                    <a:solidFill>
                      <a:srgbClr val="006FC0"/>
                    </a:solidFill>
                  </a:tcPr>
                </a:tc>
                <a:extLst>
                  <a:ext uri="{0D108BD9-81ED-4DB2-BD59-A6C34878D82A}">
                    <a16:rowId xmlns:a16="http://schemas.microsoft.com/office/drawing/2014/main" val="10000"/>
                  </a:ext>
                </a:extLst>
              </a:tr>
              <a:tr h="861055">
                <a:tc>
                  <a:txBody>
                    <a:bodyPr/>
                    <a:lstStyle/>
                    <a:p>
                      <a:pPr marR="109855" algn="ctr">
                        <a:lnSpc>
                          <a:spcPct val="100000"/>
                        </a:lnSpc>
                        <a:spcBef>
                          <a:spcPts val="530"/>
                        </a:spcBef>
                      </a:pPr>
                      <a:r>
                        <a:rPr lang="en-029" sz="2000" b="1" spc="-25" dirty="0">
                          <a:solidFill>
                            <a:srgbClr val="FFFFFF"/>
                          </a:solidFill>
                          <a:latin typeface="Calibri"/>
                          <a:cs typeface="Calibri"/>
                        </a:rPr>
                        <a:t>2.2</a:t>
                      </a:r>
                    </a:p>
                  </a:txBody>
                  <a:tcPr marL="0" marR="0" marT="67310"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1"/>
                  </a:ext>
                </a:extLst>
              </a:tr>
              <a:tr h="861055">
                <a:tc>
                  <a:txBody>
                    <a:bodyPr/>
                    <a:lstStyle/>
                    <a:p>
                      <a:pPr marR="80645" algn="ctr">
                        <a:lnSpc>
                          <a:spcPct val="100000"/>
                        </a:lnSpc>
                        <a:spcBef>
                          <a:spcPts val="530"/>
                        </a:spcBef>
                      </a:pPr>
                      <a:r>
                        <a:rPr lang="en-029" sz="2000" b="1" spc="-25" dirty="0">
                          <a:solidFill>
                            <a:srgbClr val="FFFFFF"/>
                          </a:solidFill>
                          <a:latin typeface="Calibri"/>
                          <a:ea typeface="+mn-ea"/>
                          <a:cs typeface="Calibri"/>
                        </a:rPr>
                        <a:t>2.3</a:t>
                      </a:r>
                      <a:endParaRPr sz="2000" b="1" spc="-25" dirty="0">
                        <a:solidFill>
                          <a:srgbClr val="FFFFFF"/>
                        </a:solidFill>
                        <a:latin typeface="Calibri"/>
                        <a:ea typeface="+mn-ea"/>
                        <a:cs typeface="Calibri"/>
                      </a:endParaRPr>
                    </a:p>
                  </a:txBody>
                  <a:tcPr marL="0" marR="0" marT="67310" marB="0">
                    <a:lnT w="76200">
                      <a:solidFill>
                        <a:srgbClr val="FFFFFF"/>
                      </a:solidFill>
                      <a:prstDash val="solid"/>
                    </a:lnT>
                    <a:lnB w="76200">
                      <a:solidFill>
                        <a:srgbClr val="FFFFFF"/>
                      </a:solidFill>
                      <a:prstDash val="solid"/>
                    </a:lnB>
                    <a:solidFill>
                      <a:srgbClr val="006FC0"/>
                    </a:solidFill>
                  </a:tcPr>
                </a:tc>
                <a:extLst>
                  <a:ext uri="{0D108BD9-81ED-4DB2-BD59-A6C34878D82A}">
                    <a16:rowId xmlns:a16="http://schemas.microsoft.com/office/drawing/2014/main" val="10002"/>
                  </a:ext>
                </a:extLst>
              </a:tr>
              <a:tr h="861846">
                <a:tc>
                  <a:txBody>
                    <a:bodyPr/>
                    <a:lstStyle/>
                    <a:p>
                      <a:pPr marR="95885" algn="ctr">
                        <a:lnSpc>
                          <a:spcPct val="100000"/>
                        </a:lnSpc>
                        <a:spcBef>
                          <a:spcPts val="445"/>
                        </a:spcBef>
                      </a:pPr>
                      <a:endParaRPr sz="1800" dirty="0">
                        <a:latin typeface="Calibri"/>
                        <a:cs typeface="Calibri"/>
                      </a:endParaRPr>
                    </a:p>
                  </a:txBody>
                  <a:tcPr marL="0" marR="0" marT="56515"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3"/>
                  </a:ext>
                </a:extLst>
              </a:tr>
              <a:tr h="819110">
                <a:tc>
                  <a:txBody>
                    <a:bodyPr/>
                    <a:lstStyle/>
                    <a:p>
                      <a:pPr marR="78105" algn="ctr">
                        <a:lnSpc>
                          <a:spcPct val="100000"/>
                        </a:lnSpc>
                        <a:spcBef>
                          <a:spcPts val="400"/>
                        </a:spcBef>
                      </a:pPr>
                      <a:r>
                        <a:rPr lang="en-029" sz="1800" b="1" spc="-25" dirty="0">
                          <a:solidFill>
                            <a:srgbClr val="FFFFFF"/>
                          </a:solidFill>
                          <a:latin typeface="Calibri"/>
                          <a:ea typeface="+mn-ea"/>
                          <a:cs typeface="Calibri"/>
                        </a:rPr>
                        <a:t>2.4</a:t>
                      </a:r>
                      <a:endParaRPr sz="1800" b="1" spc="-25" dirty="0">
                        <a:solidFill>
                          <a:srgbClr val="FFFFFF"/>
                        </a:solidFill>
                        <a:latin typeface="Calibri"/>
                        <a:ea typeface="+mn-ea"/>
                        <a:cs typeface="Calibri"/>
                      </a:endParaRPr>
                    </a:p>
                  </a:txBody>
                  <a:tcPr marL="0" marR="0" marT="50800" marB="0">
                    <a:lnT w="76200">
                      <a:solidFill>
                        <a:srgbClr val="FFFFFF"/>
                      </a:solidFill>
                      <a:prstDash val="solid"/>
                    </a:lnT>
                    <a:solidFill>
                      <a:srgbClr val="006FC0"/>
                    </a:solidFill>
                  </a:tcPr>
                </a:tc>
                <a:extLst>
                  <a:ext uri="{0D108BD9-81ED-4DB2-BD59-A6C34878D82A}">
                    <a16:rowId xmlns:a16="http://schemas.microsoft.com/office/drawing/2014/main" val="10004"/>
                  </a:ext>
                </a:extLst>
              </a:tr>
            </a:tbl>
          </a:graphicData>
        </a:graphic>
      </p:graphicFrame>
      <p:sp>
        <p:nvSpPr>
          <p:cNvPr id="5" name="object 5"/>
          <p:cNvSpPr txBox="1">
            <a:spLocks noGrp="1"/>
          </p:cNvSpPr>
          <p:nvPr>
            <p:ph type="title"/>
          </p:nvPr>
        </p:nvSpPr>
        <p:spPr>
          <a:xfrm>
            <a:off x="1431163" y="352308"/>
            <a:ext cx="9329420" cy="689932"/>
          </a:xfrm>
          <a:prstGeom prst="rect">
            <a:avLst/>
          </a:prstGeom>
        </p:spPr>
        <p:txBody>
          <a:bodyPr vert="horz" wrap="square" lIns="0" tIns="12700" rIns="0" bIns="0" rtlCol="0">
            <a:spAutoFit/>
          </a:bodyPr>
          <a:lstStyle/>
          <a:p>
            <a:pPr marL="12700" algn="ctr">
              <a:lnSpc>
                <a:spcPct val="100000"/>
              </a:lnSpc>
              <a:spcBef>
                <a:spcPts val="100"/>
              </a:spcBef>
            </a:pPr>
            <a:r>
              <a:rPr lang="en-US" sz="4400" dirty="0">
                <a:solidFill>
                  <a:srgbClr val="006FC0"/>
                </a:solidFill>
              </a:rPr>
              <a:t>***Subject to funding availability</a:t>
            </a:r>
            <a:endParaRPr sz="4400" b="0" dirty="0"/>
          </a:p>
        </p:txBody>
      </p:sp>
    </p:spTree>
    <p:extLst>
      <p:ext uri="{BB962C8B-B14F-4D97-AF65-F5344CB8AC3E}">
        <p14:creationId xmlns:p14="http://schemas.microsoft.com/office/powerpoint/2010/main" val="337304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3387" y="1527047"/>
            <a:ext cx="9863455" cy="3968394"/>
          </a:xfrm>
          <a:prstGeom prst="rect">
            <a:avLst/>
          </a:prstGeom>
        </p:spPr>
        <p:txBody>
          <a:bodyPr vert="horz" wrap="square" lIns="0" tIns="13335" rIns="0" bIns="0" rtlCol="0">
            <a:spAutoFit/>
          </a:bodyPr>
          <a:lstStyle/>
          <a:p>
            <a:pPr marL="12700" algn="just">
              <a:lnSpc>
                <a:spcPct val="100000"/>
              </a:lnSpc>
              <a:spcBef>
                <a:spcPts val="105"/>
              </a:spcBef>
            </a:pPr>
            <a:r>
              <a:rPr lang="en-029" dirty="0">
                <a:latin typeface="Calibri"/>
                <a:cs typeface="Calibri"/>
              </a:rPr>
              <a:t>Promotion and implementation of the </a:t>
            </a:r>
            <a:r>
              <a:rPr lang="en-029" b="1" dirty="0">
                <a:latin typeface="Calibri"/>
                <a:cs typeface="Calibri"/>
              </a:rPr>
              <a:t>Regional Guidelines for Coral Reef Biophysical Monitoring, Guidelines for Integrated Coral Reef Monitoring, </a:t>
            </a:r>
            <a:r>
              <a:rPr lang="en-029" dirty="0">
                <a:latin typeface="Calibri"/>
                <a:cs typeface="Calibri"/>
              </a:rPr>
              <a:t>and their promotion at relevant for a (</a:t>
            </a:r>
            <a:r>
              <a:rPr lang="en-029" b="1" dirty="0">
                <a:latin typeface="Calibri"/>
                <a:cs typeface="Calibri"/>
              </a:rPr>
              <a:t>GCRMN); </a:t>
            </a:r>
            <a:r>
              <a:rPr lang="en-029" dirty="0">
                <a:latin typeface="Calibri"/>
                <a:cs typeface="Calibri"/>
              </a:rPr>
              <a:t>Continue </a:t>
            </a:r>
            <a:r>
              <a:rPr lang="en-029" b="1" dirty="0">
                <a:latin typeface="Calibri"/>
                <a:cs typeface="Calibri"/>
              </a:rPr>
              <a:t>coral reef monitoring </a:t>
            </a:r>
            <a:r>
              <a:rPr lang="en-029" dirty="0">
                <a:latin typeface="Calibri"/>
                <a:cs typeface="Calibri"/>
              </a:rPr>
              <a:t>efforts; development of an </a:t>
            </a:r>
            <a:r>
              <a:rPr lang="en-029" b="1" dirty="0">
                <a:latin typeface="Calibri"/>
                <a:cs typeface="Calibri"/>
              </a:rPr>
              <a:t>action plan </a:t>
            </a:r>
            <a:r>
              <a:rPr lang="en-029" dirty="0">
                <a:latin typeface="Calibri"/>
                <a:cs typeface="Calibri"/>
              </a:rPr>
              <a:t>on coral reef conservation incl. capacity building and </a:t>
            </a:r>
            <a:r>
              <a:rPr lang="en-029" b="1" dirty="0">
                <a:latin typeface="Calibri"/>
                <a:cs typeface="Calibri"/>
              </a:rPr>
              <a:t>small grant </a:t>
            </a:r>
            <a:r>
              <a:rPr lang="en-029" dirty="0">
                <a:latin typeface="Calibri"/>
                <a:cs typeface="Calibri"/>
              </a:rPr>
              <a:t>funding; participation at global coral reef initiatives; continue work on Stony Coral Tissue Loss Disease (</a:t>
            </a:r>
            <a:r>
              <a:rPr lang="en-029" b="1" dirty="0">
                <a:latin typeface="Calibri"/>
                <a:cs typeface="Calibri"/>
              </a:rPr>
              <a:t>SCTLD</a:t>
            </a:r>
            <a:r>
              <a:rPr lang="en-029" dirty="0">
                <a:latin typeface="Calibri"/>
                <a:cs typeface="Calibri"/>
              </a:rPr>
              <a:t>); joint programming </a:t>
            </a:r>
            <a:r>
              <a:rPr lang="en-029" b="1" dirty="0">
                <a:latin typeface="Calibri"/>
                <a:cs typeface="Calibri"/>
              </a:rPr>
              <a:t>AMEP/SPAW </a:t>
            </a:r>
            <a:r>
              <a:rPr lang="en-029" dirty="0">
                <a:latin typeface="Calibri"/>
                <a:cs typeface="Calibri"/>
              </a:rPr>
              <a:t>on Sargassum; sharing of regional </a:t>
            </a:r>
            <a:r>
              <a:rPr lang="en-029" b="1" dirty="0">
                <a:latin typeface="Calibri"/>
                <a:cs typeface="Calibri"/>
              </a:rPr>
              <a:t>Sargassum data</a:t>
            </a:r>
            <a:r>
              <a:rPr lang="en-029" dirty="0">
                <a:latin typeface="Calibri"/>
                <a:cs typeface="Calibri"/>
              </a:rPr>
              <a:t>, including on impact on wetlands in collaboration with </a:t>
            </a:r>
            <a:r>
              <a:rPr lang="en-029" b="1" dirty="0">
                <a:latin typeface="Calibri"/>
                <a:cs typeface="Calibri"/>
              </a:rPr>
              <a:t>Ramsar </a:t>
            </a:r>
            <a:r>
              <a:rPr lang="en-029" b="1" dirty="0" err="1">
                <a:latin typeface="Calibri"/>
                <a:cs typeface="Calibri"/>
              </a:rPr>
              <a:t>CariWet</a:t>
            </a:r>
            <a:r>
              <a:rPr lang="en-029" b="1" dirty="0">
                <a:latin typeface="Calibri"/>
                <a:cs typeface="Calibri"/>
              </a:rPr>
              <a:t> </a:t>
            </a:r>
            <a:r>
              <a:rPr lang="en-029" dirty="0">
                <a:latin typeface="Calibri"/>
                <a:cs typeface="Calibri"/>
              </a:rPr>
              <a:t>Initiative; Collaboration with </a:t>
            </a:r>
            <a:r>
              <a:rPr lang="en-029" b="1" dirty="0" err="1">
                <a:latin typeface="Calibri"/>
                <a:cs typeface="Calibri"/>
              </a:rPr>
              <a:t>Sarg’Coop</a:t>
            </a:r>
            <a:r>
              <a:rPr lang="en-029" b="1" dirty="0">
                <a:latin typeface="Calibri"/>
                <a:cs typeface="Calibri"/>
              </a:rPr>
              <a:t>;</a:t>
            </a:r>
            <a:r>
              <a:rPr lang="en-029" dirty="0">
                <a:latin typeface="Calibri"/>
                <a:cs typeface="Calibri"/>
              </a:rPr>
              <a:t> development of information documents; coordination with other </a:t>
            </a:r>
            <a:r>
              <a:rPr lang="en-029" b="1" dirty="0">
                <a:latin typeface="Calibri"/>
                <a:cs typeface="Calibri"/>
              </a:rPr>
              <a:t>Regional Seas Programmes </a:t>
            </a: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a:p>
            <a:pPr marL="12700" algn="just">
              <a:lnSpc>
                <a:spcPct val="100000"/>
              </a:lnSpc>
              <a:spcBef>
                <a:spcPts val="105"/>
              </a:spcBef>
            </a:pPr>
            <a:endParaRPr lang="en-029" b="1"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152338154"/>
              </p:ext>
            </p:extLst>
          </p:nvPr>
        </p:nvGraphicFramePr>
        <p:xfrm>
          <a:off x="0" y="1527047"/>
          <a:ext cx="1426210" cy="2783830"/>
        </p:xfrm>
        <a:graphic>
          <a:graphicData uri="http://schemas.openxmlformats.org/drawingml/2006/table">
            <a:tbl>
              <a:tblPr firstRow="1" bandRow="1">
                <a:tableStyleId>{2D5ABB26-0587-4C30-8999-92F81FD0307C}</a:tableStyleId>
              </a:tblPr>
              <a:tblGrid>
                <a:gridCol w="1426210">
                  <a:extLst>
                    <a:ext uri="{9D8B030D-6E8A-4147-A177-3AD203B41FA5}">
                      <a16:colId xmlns:a16="http://schemas.microsoft.com/office/drawing/2014/main" val="20000"/>
                    </a:ext>
                  </a:extLst>
                </a:gridCol>
              </a:tblGrid>
              <a:tr h="820693">
                <a:tc>
                  <a:txBody>
                    <a:bodyPr/>
                    <a:lstStyle/>
                    <a:p>
                      <a:pPr marR="95885" algn="ctr">
                        <a:lnSpc>
                          <a:spcPct val="100000"/>
                        </a:lnSpc>
                        <a:spcBef>
                          <a:spcPts val="445"/>
                        </a:spcBef>
                      </a:pPr>
                      <a:r>
                        <a:rPr lang="en-029" sz="2000" b="1" spc="-25" dirty="0">
                          <a:solidFill>
                            <a:srgbClr val="FFFFFF"/>
                          </a:solidFill>
                          <a:latin typeface="+mn-lt"/>
                          <a:cs typeface="Calibri"/>
                        </a:rPr>
                        <a:t>2.5</a:t>
                      </a:r>
                    </a:p>
                    <a:p>
                      <a:pPr marR="95885" algn="ctr">
                        <a:lnSpc>
                          <a:spcPct val="100000"/>
                        </a:lnSpc>
                        <a:spcBef>
                          <a:spcPts val="445"/>
                        </a:spcBef>
                      </a:pPr>
                      <a:r>
                        <a:rPr lang="en-029" sz="2000" b="1" spc="-25" dirty="0">
                          <a:solidFill>
                            <a:srgbClr val="FFFFFF"/>
                          </a:solidFill>
                          <a:latin typeface="+mn-lt"/>
                          <a:cs typeface="Calibri"/>
                        </a:rPr>
                        <a:t>(Coral Reefs)</a:t>
                      </a:r>
                      <a:endParaRPr lang="en-029" sz="2000" dirty="0">
                        <a:latin typeface="+mn-lt"/>
                        <a:cs typeface="Calibri"/>
                      </a:endParaRPr>
                    </a:p>
                    <a:p>
                      <a:pPr marR="94615" algn="ctr">
                        <a:lnSpc>
                          <a:spcPct val="100000"/>
                        </a:lnSpc>
                        <a:spcBef>
                          <a:spcPts val="360"/>
                        </a:spcBef>
                      </a:pPr>
                      <a:endParaRPr lang="en-029" sz="2000" b="1" spc="-25" dirty="0">
                        <a:solidFill>
                          <a:srgbClr val="FFFFFF"/>
                        </a:solidFill>
                        <a:latin typeface="Calibri"/>
                        <a:cs typeface="Calibri"/>
                      </a:endParaRPr>
                    </a:p>
                  </a:txBody>
                  <a:tcPr marL="0" marR="0" marB="0">
                    <a:lnB w="76200">
                      <a:solidFill>
                        <a:srgbClr val="FFFFFF"/>
                      </a:solidFill>
                      <a:prstDash val="solid"/>
                    </a:lnB>
                    <a:solidFill>
                      <a:srgbClr val="006FC0"/>
                    </a:solidFill>
                  </a:tcPr>
                </a:tc>
                <a:extLst>
                  <a:ext uri="{0D108BD9-81ED-4DB2-BD59-A6C34878D82A}">
                    <a16:rowId xmlns:a16="http://schemas.microsoft.com/office/drawing/2014/main" val="10000"/>
                  </a:ext>
                </a:extLst>
              </a:tr>
              <a:tr h="861055">
                <a:tc>
                  <a:txBody>
                    <a:bodyPr/>
                    <a:lstStyle/>
                    <a:p>
                      <a:pPr marR="78105" algn="ctr">
                        <a:lnSpc>
                          <a:spcPct val="100000"/>
                        </a:lnSpc>
                        <a:spcBef>
                          <a:spcPts val="400"/>
                        </a:spcBef>
                      </a:pPr>
                      <a:r>
                        <a:rPr lang="en-029" sz="2000" b="1" spc="-25" dirty="0">
                          <a:solidFill>
                            <a:srgbClr val="FFFFFF"/>
                          </a:solidFill>
                          <a:latin typeface="+mn-lt"/>
                          <a:ea typeface="+mn-ea"/>
                          <a:cs typeface="Calibri"/>
                        </a:rPr>
                        <a:t>2.5 </a:t>
                      </a:r>
                    </a:p>
                    <a:p>
                      <a:pPr marR="78105" algn="ctr">
                        <a:lnSpc>
                          <a:spcPct val="100000"/>
                        </a:lnSpc>
                        <a:spcBef>
                          <a:spcPts val="400"/>
                        </a:spcBef>
                      </a:pPr>
                      <a:r>
                        <a:rPr lang="en-029" sz="2000" b="1" spc="-25" dirty="0">
                          <a:solidFill>
                            <a:srgbClr val="FFFFFF"/>
                          </a:solidFill>
                          <a:latin typeface="+mn-lt"/>
                          <a:ea typeface="+mn-ea"/>
                          <a:cs typeface="Calibri"/>
                        </a:rPr>
                        <a:t>(Sargassum)</a:t>
                      </a:r>
                      <a:endParaRPr sz="2000" dirty="0">
                        <a:latin typeface="Calibri"/>
                        <a:cs typeface="Calibri"/>
                      </a:endParaRPr>
                    </a:p>
                  </a:txBody>
                  <a:tcPr marL="0" marR="0" marT="67310" marB="0">
                    <a:lnT w="76200">
                      <a:solidFill>
                        <a:srgbClr val="FFFFFF"/>
                      </a:solidFill>
                      <a:prstDash val="solid"/>
                    </a:lnT>
                    <a:lnB w="76200">
                      <a:solidFill>
                        <a:srgbClr val="FFFFFF"/>
                      </a:solidFill>
                      <a:prstDash val="solid"/>
                    </a:lnB>
                    <a:solidFill>
                      <a:srgbClr val="00AFEF"/>
                    </a:solidFill>
                  </a:tcPr>
                </a:tc>
                <a:extLst>
                  <a:ext uri="{0D108BD9-81ED-4DB2-BD59-A6C34878D82A}">
                    <a16:rowId xmlns:a16="http://schemas.microsoft.com/office/drawing/2014/main" val="10001"/>
                  </a:ext>
                </a:extLst>
              </a:tr>
              <a:tr h="861055">
                <a:tc>
                  <a:txBody>
                    <a:bodyPr/>
                    <a:lstStyle/>
                    <a:p>
                      <a:pPr marR="80645" algn="ctr">
                        <a:lnSpc>
                          <a:spcPct val="100000"/>
                        </a:lnSpc>
                        <a:spcBef>
                          <a:spcPts val="530"/>
                        </a:spcBef>
                      </a:pPr>
                      <a:endParaRPr sz="2000" b="1" spc="-25" dirty="0">
                        <a:solidFill>
                          <a:srgbClr val="FFFFFF"/>
                        </a:solidFill>
                        <a:latin typeface="Calibri"/>
                        <a:ea typeface="+mn-ea"/>
                        <a:cs typeface="Calibri"/>
                      </a:endParaRPr>
                    </a:p>
                  </a:txBody>
                  <a:tcPr marL="0" marR="0" marT="67310" marB="0">
                    <a:lnT w="76200">
                      <a:solidFill>
                        <a:srgbClr val="FFFFFF"/>
                      </a:solidFill>
                      <a:prstDash val="solid"/>
                    </a:lnT>
                    <a:lnB w="76200">
                      <a:solidFill>
                        <a:srgbClr val="FFFFFF"/>
                      </a:solidFill>
                      <a:prstDash val="solid"/>
                    </a:lnB>
                    <a:solidFill>
                      <a:srgbClr val="006FC0"/>
                    </a:solidFill>
                  </a:tcPr>
                </a:tc>
                <a:extLst>
                  <a:ext uri="{0D108BD9-81ED-4DB2-BD59-A6C34878D82A}">
                    <a16:rowId xmlns:a16="http://schemas.microsoft.com/office/drawing/2014/main" val="10002"/>
                  </a:ext>
                </a:extLst>
              </a:tr>
            </a:tbl>
          </a:graphicData>
        </a:graphic>
      </p:graphicFrame>
      <p:sp>
        <p:nvSpPr>
          <p:cNvPr id="5" name="object 5"/>
          <p:cNvSpPr txBox="1">
            <a:spLocks noGrp="1"/>
          </p:cNvSpPr>
          <p:nvPr>
            <p:ph type="title"/>
          </p:nvPr>
        </p:nvSpPr>
        <p:spPr>
          <a:xfrm>
            <a:off x="1431163" y="352308"/>
            <a:ext cx="9329420" cy="689932"/>
          </a:xfrm>
          <a:prstGeom prst="rect">
            <a:avLst/>
          </a:prstGeom>
        </p:spPr>
        <p:txBody>
          <a:bodyPr vert="horz" wrap="square" lIns="0" tIns="12700" rIns="0" bIns="0" rtlCol="0">
            <a:spAutoFit/>
          </a:bodyPr>
          <a:lstStyle/>
          <a:p>
            <a:pPr marL="12700" algn="ctr">
              <a:lnSpc>
                <a:spcPct val="100000"/>
              </a:lnSpc>
              <a:spcBef>
                <a:spcPts val="100"/>
              </a:spcBef>
            </a:pPr>
            <a:r>
              <a:rPr lang="en-US" sz="4400" dirty="0">
                <a:solidFill>
                  <a:srgbClr val="006FC0"/>
                </a:solidFill>
              </a:rPr>
              <a:t>***Subject to funding availability</a:t>
            </a:r>
            <a:endParaRPr sz="4400" b="0" dirty="0"/>
          </a:p>
        </p:txBody>
      </p:sp>
    </p:spTree>
    <p:extLst>
      <p:ext uri="{BB962C8B-B14F-4D97-AF65-F5344CB8AC3E}">
        <p14:creationId xmlns:p14="http://schemas.microsoft.com/office/powerpoint/2010/main" val="293842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8673" rIns="0" bIns="0" rtlCol="0">
            <a:spAutoFit/>
          </a:bodyPr>
          <a:lstStyle/>
          <a:p>
            <a:pPr marL="12700">
              <a:lnSpc>
                <a:spcPct val="100000"/>
              </a:lnSpc>
              <a:spcBef>
                <a:spcPts val="100"/>
              </a:spcBef>
            </a:pPr>
            <a:r>
              <a:rPr dirty="0"/>
              <a:t>Programme</a:t>
            </a:r>
            <a:r>
              <a:rPr spc="-170" dirty="0"/>
              <a:t> </a:t>
            </a:r>
            <a:r>
              <a:rPr spc="-10" dirty="0"/>
              <a:t>Coordination</a:t>
            </a:r>
          </a:p>
        </p:txBody>
      </p:sp>
      <p:sp>
        <p:nvSpPr>
          <p:cNvPr id="3" name="object 3"/>
          <p:cNvSpPr txBox="1"/>
          <p:nvPr/>
        </p:nvSpPr>
        <p:spPr>
          <a:xfrm>
            <a:off x="2149274" y="1666995"/>
            <a:ext cx="9474835" cy="4372992"/>
          </a:xfrm>
          <a:prstGeom prst="rect">
            <a:avLst/>
          </a:prstGeom>
        </p:spPr>
        <p:txBody>
          <a:bodyPr vert="horz" wrap="square" lIns="0" tIns="12700" rIns="0" bIns="0" rtlCol="0">
            <a:spAutoFit/>
          </a:bodyPr>
          <a:lstStyle/>
          <a:p>
            <a:pPr marL="241300" marR="5080" indent="-228600">
              <a:lnSpc>
                <a:spcPct val="100000"/>
              </a:lnSpc>
              <a:spcBef>
                <a:spcPts val="100"/>
              </a:spcBef>
              <a:buClr>
                <a:srgbClr val="00AFEF"/>
              </a:buClr>
              <a:buFont typeface="Arial"/>
              <a:buChar char="•"/>
              <a:tabLst>
                <a:tab pos="241300" algn="l"/>
              </a:tabLst>
            </a:pPr>
            <a:r>
              <a:rPr sz="2500" b="1" dirty="0">
                <a:latin typeface="Calibri"/>
                <a:cs typeface="Calibri"/>
              </a:rPr>
              <a:t>Promote</a:t>
            </a:r>
            <a:r>
              <a:rPr sz="2500" b="1" spc="-70" dirty="0">
                <a:latin typeface="Calibri"/>
                <a:cs typeface="Calibri"/>
              </a:rPr>
              <a:t> </a:t>
            </a:r>
            <a:r>
              <a:rPr sz="2500" b="1" spc="-10" dirty="0">
                <a:latin typeface="Calibri"/>
                <a:cs typeface="Calibri"/>
              </a:rPr>
              <a:t>ratification</a:t>
            </a:r>
            <a:r>
              <a:rPr sz="2500" b="1" spc="-85" dirty="0">
                <a:latin typeface="Calibri"/>
                <a:cs typeface="Calibri"/>
              </a:rPr>
              <a:t> </a:t>
            </a:r>
            <a:r>
              <a:rPr sz="2500" spc="-10" dirty="0">
                <a:latin typeface="Calibri"/>
                <a:cs typeface="Calibri"/>
              </a:rPr>
              <a:t>of,</a:t>
            </a:r>
            <a:r>
              <a:rPr sz="2500" spc="-60" dirty="0">
                <a:latin typeface="Calibri"/>
                <a:cs typeface="Calibri"/>
              </a:rPr>
              <a:t> </a:t>
            </a:r>
            <a:r>
              <a:rPr sz="2500" dirty="0">
                <a:latin typeface="Calibri"/>
                <a:cs typeface="Calibri"/>
              </a:rPr>
              <a:t>accession</a:t>
            </a:r>
            <a:r>
              <a:rPr sz="2500" spc="-95" dirty="0">
                <a:latin typeface="Calibri"/>
                <a:cs typeface="Calibri"/>
              </a:rPr>
              <a:t> </a:t>
            </a:r>
            <a:r>
              <a:rPr sz="2500" dirty="0">
                <a:latin typeface="Calibri"/>
                <a:cs typeface="Calibri"/>
              </a:rPr>
              <a:t>to,</a:t>
            </a:r>
            <a:r>
              <a:rPr sz="2500" spc="-60" dirty="0">
                <a:latin typeface="Calibri"/>
                <a:cs typeface="Calibri"/>
              </a:rPr>
              <a:t> </a:t>
            </a:r>
            <a:r>
              <a:rPr sz="2500" dirty="0">
                <a:latin typeface="Calibri"/>
                <a:cs typeface="Calibri"/>
              </a:rPr>
              <a:t>and</a:t>
            </a:r>
            <a:r>
              <a:rPr sz="2500" spc="-70" dirty="0">
                <a:latin typeface="Calibri"/>
                <a:cs typeface="Calibri"/>
              </a:rPr>
              <a:t> </a:t>
            </a:r>
            <a:r>
              <a:rPr sz="2500" dirty="0">
                <a:latin typeface="Calibri"/>
                <a:cs typeface="Calibri"/>
              </a:rPr>
              <a:t>implementation</a:t>
            </a:r>
            <a:r>
              <a:rPr sz="2500" spc="-85" dirty="0">
                <a:latin typeface="Calibri"/>
                <a:cs typeface="Calibri"/>
              </a:rPr>
              <a:t> </a:t>
            </a:r>
            <a:r>
              <a:rPr sz="2500" dirty="0">
                <a:latin typeface="Calibri"/>
                <a:cs typeface="Calibri"/>
              </a:rPr>
              <a:t>of</a:t>
            </a:r>
            <a:r>
              <a:rPr sz="2500" spc="-65" dirty="0">
                <a:latin typeface="Calibri"/>
                <a:cs typeface="Calibri"/>
              </a:rPr>
              <a:t> </a:t>
            </a:r>
            <a:r>
              <a:rPr sz="2500" spc="-60" dirty="0">
                <a:latin typeface="Calibri"/>
                <a:cs typeface="Calibri"/>
              </a:rPr>
              <a:t>SPAW </a:t>
            </a:r>
            <a:r>
              <a:rPr sz="2500" spc="-10" dirty="0">
                <a:latin typeface="Calibri"/>
                <a:cs typeface="Calibri"/>
              </a:rPr>
              <a:t>Protocol;</a:t>
            </a:r>
            <a:endParaRPr sz="2500" dirty="0">
              <a:latin typeface="Calibri"/>
              <a:cs typeface="Calibri"/>
            </a:endParaRPr>
          </a:p>
          <a:p>
            <a:pPr marL="241300" marR="513080" indent="-228600">
              <a:lnSpc>
                <a:spcPct val="100000"/>
              </a:lnSpc>
              <a:spcBef>
                <a:spcPts val="994"/>
              </a:spcBef>
              <a:buClr>
                <a:srgbClr val="00AFEF"/>
              </a:buClr>
              <a:buFont typeface="Arial"/>
              <a:buChar char="•"/>
              <a:tabLst>
                <a:tab pos="241300" algn="l"/>
              </a:tabLst>
            </a:pPr>
            <a:r>
              <a:rPr sz="2500" dirty="0">
                <a:latin typeface="Calibri"/>
                <a:cs typeface="Calibri"/>
              </a:rPr>
              <a:t>Ensure</a:t>
            </a:r>
            <a:r>
              <a:rPr sz="2500" spc="-80" dirty="0">
                <a:latin typeface="Calibri"/>
                <a:cs typeface="Calibri"/>
              </a:rPr>
              <a:t> </a:t>
            </a:r>
            <a:r>
              <a:rPr sz="2500" b="1" dirty="0">
                <a:latin typeface="Calibri"/>
                <a:cs typeface="Calibri"/>
              </a:rPr>
              <a:t>formulation</a:t>
            </a:r>
            <a:r>
              <a:rPr sz="2500" b="1" spc="-65" dirty="0">
                <a:latin typeface="Calibri"/>
                <a:cs typeface="Calibri"/>
              </a:rPr>
              <a:t> </a:t>
            </a:r>
            <a:r>
              <a:rPr sz="2500" b="1" dirty="0">
                <a:latin typeface="Calibri"/>
                <a:cs typeface="Calibri"/>
              </a:rPr>
              <a:t>and</a:t>
            </a:r>
            <a:r>
              <a:rPr sz="2500" b="1" spc="-70" dirty="0">
                <a:latin typeface="Calibri"/>
                <a:cs typeface="Calibri"/>
              </a:rPr>
              <a:t> </a:t>
            </a:r>
            <a:r>
              <a:rPr sz="2500" b="1" dirty="0">
                <a:latin typeface="Calibri"/>
                <a:cs typeface="Calibri"/>
              </a:rPr>
              <a:t>implementation</a:t>
            </a:r>
            <a:r>
              <a:rPr sz="2500" b="1" spc="-70" dirty="0">
                <a:latin typeface="Calibri"/>
                <a:cs typeface="Calibri"/>
              </a:rPr>
              <a:t> </a:t>
            </a:r>
            <a:r>
              <a:rPr sz="2500" b="1" dirty="0">
                <a:latin typeface="Calibri"/>
                <a:cs typeface="Calibri"/>
              </a:rPr>
              <a:t>of</a:t>
            </a:r>
            <a:r>
              <a:rPr sz="2500" b="1" spc="-40" dirty="0">
                <a:latin typeface="Calibri"/>
                <a:cs typeface="Calibri"/>
              </a:rPr>
              <a:t> </a:t>
            </a:r>
            <a:r>
              <a:rPr sz="2500" b="1" dirty="0">
                <a:latin typeface="Calibri"/>
                <a:cs typeface="Calibri"/>
              </a:rPr>
              <a:t>activities</a:t>
            </a:r>
            <a:r>
              <a:rPr sz="2500" b="1" spc="-70" dirty="0">
                <a:latin typeface="Calibri"/>
                <a:cs typeface="Calibri"/>
              </a:rPr>
              <a:t> </a:t>
            </a:r>
            <a:r>
              <a:rPr sz="2500" dirty="0">
                <a:latin typeface="Calibri"/>
                <a:cs typeface="Calibri"/>
              </a:rPr>
              <a:t>to</a:t>
            </a:r>
            <a:r>
              <a:rPr sz="2500" spc="-40" dirty="0">
                <a:latin typeface="Calibri"/>
                <a:cs typeface="Calibri"/>
              </a:rPr>
              <a:t> </a:t>
            </a:r>
            <a:r>
              <a:rPr sz="2500" spc="-10" dirty="0">
                <a:latin typeface="Calibri"/>
                <a:cs typeface="Calibri"/>
              </a:rPr>
              <a:t>satisfy requirements</a:t>
            </a:r>
            <a:r>
              <a:rPr sz="2500" spc="-75" dirty="0">
                <a:latin typeface="Calibri"/>
                <a:cs typeface="Calibri"/>
              </a:rPr>
              <a:t> </a:t>
            </a:r>
            <a:r>
              <a:rPr sz="2500" dirty="0">
                <a:latin typeface="Calibri"/>
                <a:cs typeface="Calibri"/>
              </a:rPr>
              <a:t>of</a:t>
            </a:r>
            <a:r>
              <a:rPr sz="2500" spc="-55" dirty="0">
                <a:latin typeface="Calibri"/>
                <a:cs typeface="Calibri"/>
              </a:rPr>
              <a:t> </a:t>
            </a:r>
            <a:r>
              <a:rPr sz="2500" dirty="0">
                <a:latin typeface="Calibri"/>
                <a:cs typeface="Calibri"/>
              </a:rPr>
              <a:t>the</a:t>
            </a:r>
            <a:r>
              <a:rPr sz="2500" spc="-65" dirty="0">
                <a:latin typeface="Calibri"/>
                <a:cs typeface="Calibri"/>
              </a:rPr>
              <a:t> </a:t>
            </a:r>
            <a:r>
              <a:rPr sz="2500" spc="-55" dirty="0">
                <a:latin typeface="Calibri"/>
                <a:cs typeface="Calibri"/>
              </a:rPr>
              <a:t>SPAW</a:t>
            </a:r>
            <a:r>
              <a:rPr sz="2500" spc="-30" dirty="0">
                <a:latin typeface="Calibri"/>
                <a:cs typeface="Calibri"/>
              </a:rPr>
              <a:t> </a:t>
            </a:r>
            <a:r>
              <a:rPr sz="2500" dirty="0">
                <a:latin typeface="Calibri"/>
                <a:cs typeface="Calibri"/>
              </a:rPr>
              <a:t>Protocol</a:t>
            </a:r>
            <a:r>
              <a:rPr sz="2500" spc="-45" dirty="0">
                <a:latin typeface="Calibri"/>
                <a:cs typeface="Calibri"/>
              </a:rPr>
              <a:t> </a:t>
            </a:r>
            <a:r>
              <a:rPr sz="2500" dirty="0">
                <a:latin typeface="Calibri"/>
                <a:cs typeface="Calibri"/>
              </a:rPr>
              <a:t>and</a:t>
            </a:r>
            <a:r>
              <a:rPr sz="2500" spc="-60" dirty="0">
                <a:latin typeface="Calibri"/>
                <a:cs typeface="Calibri"/>
              </a:rPr>
              <a:t> </a:t>
            </a:r>
            <a:r>
              <a:rPr sz="2500" dirty="0">
                <a:latin typeface="Calibri"/>
                <a:cs typeface="Calibri"/>
              </a:rPr>
              <a:t>its</a:t>
            </a:r>
            <a:r>
              <a:rPr sz="2500" spc="-50" dirty="0">
                <a:latin typeface="Calibri"/>
                <a:cs typeface="Calibri"/>
              </a:rPr>
              <a:t> </a:t>
            </a:r>
            <a:r>
              <a:rPr sz="2500" dirty="0">
                <a:latin typeface="Calibri"/>
                <a:cs typeface="Calibri"/>
              </a:rPr>
              <a:t>Contracting</a:t>
            </a:r>
            <a:r>
              <a:rPr sz="2500" spc="-70" dirty="0">
                <a:latin typeface="Calibri"/>
                <a:cs typeface="Calibri"/>
              </a:rPr>
              <a:t> </a:t>
            </a:r>
            <a:r>
              <a:rPr sz="2500" spc="-10" dirty="0">
                <a:latin typeface="Calibri"/>
                <a:cs typeface="Calibri"/>
              </a:rPr>
              <a:t>Parties;</a:t>
            </a:r>
            <a:endParaRPr sz="2500" dirty="0">
              <a:latin typeface="Calibri"/>
              <a:cs typeface="Calibri"/>
            </a:endParaRPr>
          </a:p>
          <a:p>
            <a:pPr marL="241300" marR="1307465" indent="-228600">
              <a:lnSpc>
                <a:spcPct val="100000"/>
              </a:lnSpc>
              <a:spcBef>
                <a:spcPts val="994"/>
              </a:spcBef>
              <a:buClr>
                <a:srgbClr val="00AFEF"/>
              </a:buClr>
              <a:buFont typeface="Arial"/>
              <a:buChar char="•"/>
              <a:tabLst>
                <a:tab pos="241300" algn="l"/>
              </a:tabLst>
            </a:pPr>
            <a:r>
              <a:rPr sz="2500" dirty="0">
                <a:latin typeface="Calibri"/>
                <a:cs typeface="Calibri"/>
              </a:rPr>
              <a:t>Develop</a:t>
            </a:r>
            <a:r>
              <a:rPr sz="2500" spc="-70" dirty="0">
                <a:latin typeface="Calibri"/>
                <a:cs typeface="Calibri"/>
              </a:rPr>
              <a:t> </a:t>
            </a:r>
            <a:r>
              <a:rPr sz="2500" b="1" dirty="0">
                <a:latin typeface="Calibri"/>
                <a:cs typeface="Calibri"/>
              </a:rPr>
              <a:t>coordination,</a:t>
            </a:r>
            <a:r>
              <a:rPr sz="2500" b="1" spc="-65" dirty="0">
                <a:latin typeface="Calibri"/>
                <a:cs typeface="Calibri"/>
              </a:rPr>
              <a:t> </a:t>
            </a:r>
            <a:r>
              <a:rPr sz="2500" b="1" spc="-10" dirty="0">
                <a:latin typeface="Calibri"/>
                <a:cs typeface="Calibri"/>
              </a:rPr>
              <a:t>collaboration,</a:t>
            </a:r>
            <a:r>
              <a:rPr sz="2500" b="1" spc="-70" dirty="0">
                <a:latin typeface="Calibri"/>
                <a:cs typeface="Calibri"/>
              </a:rPr>
              <a:t> </a:t>
            </a:r>
            <a:r>
              <a:rPr sz="2500" b="1" dirty="0">
                <a:latin typeface="Calibri"/>
                <a:cs typeface="Calibri"/>
              </a:rPr>
              <a:t>and</a:t>
            </a:r>
            <a:r>
              <a:rPr sz="2500" b="1" spc="-55" dirty="0">
                <a:latin typeface="Calibri"/>
                <a:cs typeface="Calibri"/>
              </a:rPr>
              <a:t> </a:t>
            </a:r>
            <a:r>
              <a:rPr sz="2500" b="1" spc="-10" dirty="0">
                <a:latin typeface="Calibri"/>
                <a:cs typeface="Calibri"/>
              </a:rPr>
              <a:t>communication </a:t>
            </a:r>
            <a:r>
              <a:rPr sz="2500" b="1" dirty="0">
                <a:latin typeface="Calibri"/>
                <a:cs typeface="Calibri"/>
              </a:rPr>
              <a:t>mechanisms</a:t>
            </a:r>
            <a:r>
              <a:rPr sz="2500" b="1" spc="-70" dirty="0">
                <a:latin typeface="Calibri"/>
                <a:cs typeface="Calibri"/>
              </a:rPr>
              <a:t> </a:t>
            </a:r>
            <a:r>
              <a:rPr sz="2500" dirty="0">
                <a:latin typeface="Calibri"/>
                <a:cs typeface="Calibri"/>
              </a:rPr>
              <a:t>with</a:t>
            </a:r>
            <a:r>
              <a:rPr sz="2500" spc="-50" dirty="0">
                <a:latin typeface="Calibri"/>
                <a:cs typeface="Calibri"/>
              </a:rPr>
              <a:t> </a:t>
            </a:r>
            <a:r>
              <a:rPr sz="2500" dirty="0">
                <a:latin typeface="Calibri"/>
                <a:cs typeface="Calibri"/>
              </a:rPr>
              <a:t>other</a:t>
            </a:r>
            <a:r>
              <a:rPr sz="2500" spc="-50" dirty="0">
                <a:latin typeface="Calibri"/>
                <a:cs typeface="Calibri"/>
              </a:rPr>
              <a:t> </a:t>
            </a:r>
            <a:r>
              <a:rPr sz="2500" dirty="0">
                <a:latin typeface="Calibri"/>
                <a:cs typeface="Calibri"/>
              </a:rPr>
              <a:t>agreements,</a:t>
            </a:r>
            <a:r>
              <a:rPr sz="2500" spc="-60" dirty="0">
                <a:latin typeface="Calibri"/>
                <a:cs typeface="Calibri"/>
              </a:rPr>
              <a:t> </a:t>
            </a:r>
            <a:r>
              <a:rPr sz="2500" spc="-10" dirty="0">
                <a:latin typeface="Calibri"/>
                <a:cs typeface="Calibri"/>
              </a:rPr>
              <a:t>organizations</a:t>
            </a:r>
            <a:r>
              <a:rPr lang="en-029" sz="2500" spc="-10" dirty="0">
                <a:latin typeface="Calibri"/>
                <a:cs typeface="Calibri"/>
              </a:rPr>
              <a:t> and programmes relevant to SPAW objectives</a:t>
            </a:r>
            <a:r>
              <a:rPr sz="2500" spc="-20" dirty="0">
                <a:latin typeface="Calibri"/>
                <a:cs typeface="Calibri"/>
              </a:rPr>
              <a:t>;</a:t>
            </a:r>
            <a:endParaRPr sz="2500" dirty="0">
              <a:latin typeface="Calibri"/>
              <a:cs typeface="Calibri"/>
            </a:endParaRPr>
          </a:p>
          <a:p>
            <a:pPr marL="241300" indent="-228600">
              <a:lnSpc>
                <a:spcPct val="100000"/>
              </a:lnSpc>
              <a:spcBef>
                <a:spcPts val="1010"/>
              </a:spcBef>
              <a:buClr>
                <a:srgbClr val="00AFEF"/>
              </a:buClr>
              <a:buFont typeface="Arial"/>
              <a:buChar char="•"/>
              <a:tabLst>
                <a:tab pos="241300" algn="l"/>
              </a:tabLst>
            </a:pPr>
            <a:r>
              <a:rPr sz="2500" b="1" dirty="0">
                <a:latin typeface="Calibri"/>
                <a:cs typeface="Calibri"/>
              </a:rPr>
              <a:t>Improve</a:t>
            </a:r>
            <a:r>
              <a:rPr sz="2500" b="1" spc="-90" dirty="0">
                <a:latin typeface="Calibri"/>
                <a:cs typeface="Calibri"/>
              </a:rPr>
              <a:t> </a:t>
            </a:r>
            <a:r>
              <a:rPr sz="2500" b="1" dirty="0">
                <a:latin typeface="Calibri"/>
                <a:cs typeface="Calibri"/>
              </a:rPr>
              <a:t>coordination</a:t>
            </a:r>
            <a:r>
              <a:rPr sz="2500" b="1" spc="-90" dirty="0">
                <a:latin typeface="Calibri"/>
                <a:cs typeface="Calibri"/>
              </a:rPr>
              <a:t> </a:t>
            </a:r>
            <a:r>
              <a:rPr sz="2500" b="1" dirty="0">
                <a:latin typeface="Calibri"/>
                <a:cs typeface="Calibri"/>
              </a:rPr>
              <a:t>of</a:t>
            </a:r>
            <a:r>
              <a:rPr sz="2500" b="1" spc="-75" dirty="0">
                <a:latin typeface="Calibri"/>
                <a:cs typeface="Calibri"/>
              </a:rPr>
              <a:t> </a:t>
            </a:r>
            <a:r>
              <a:rPr sz="2500" b="1" dirty="0">
                <a:latin typeface="Calibri"/>
                <a:cs typeface="Calibri"/>
              </a:rPr>
              <a:t>regional</a:t>
            </a:r>
            <a:r>
              <a:rPr sz="2500" b="1" spc="-70" dirty="0">
                <a:latin typeface="Calibri"/>
                <a:cs typeface="Calibri"/>
              </a:rPr>
              <a:t> </a:t>
            </a:r>
            <a:r>
              <a:rPr sz="2500" b="1" spc="-10" dirty="0">
                <a:latin typeface="Calibri"/>
                <a:cs typeface="Calibri"/>
              </a:rPr>
              <a:t>programming</a:t>
            </a:r>
            <a:r>
              <a:rPr lang="en-029" sz="2500" b="1" spc="-10" dirty="0">
                <a:latin typeface="Calibri"/>
                <a:cs typeface="Calibri"/>
              </a:rPr>
              <a:t> </a:t>
            </a:r>
            <a:r>
              <a:rPr lang="en-029" sz="2500" spc="-10" dirty="0">
                <a:latin typeface="Calibri"/>
                <a:cs typeface="Calibri"/>
              </a:rPr>
              <a:t>for protected areas and wildlife in the WC</a:t>
            </a:r>
            <a:r>
              <a:rPr sz="2500" spc="-10" dirty="0">
                <a:latin typeface="Calibri"/>
                <a:cs typeface="Calibri"/>
              </a:rPr>
              <a:t>;</a:t>
            </a:r>
            <a:endParaRPr sz="2500" dirty="0">
              <a:latin typeface="Calibri"/>
              <a:cs typeface="Calibri"/>
            </a:endParaRPr>
          </a:p>
          <a:p>
            <a:pPr marL="241300" indent="-228600">
              <a:lnSpc>
                <a:spcPct val="100000"/>
              </a:lnSpc>
              <a:spcBef>
                <a:spcPts val="994"/>
              </a:spcBef>
              <a:buClr>
                <a:srgbClr val="00AFEF"/>
              </a:buClr>
              <a:buFont typeface="Arial"/>
              <a:buChar char="•"/>
              <a:tabLst>
                <a:tab pos="241300" algn="l"/>
              </a:tabLst>
            </a:pPr>
            <a:r>
              <a:rPr sz="2500" dirty="0">
                <a:latin typeface="Calibri"/>
                <a:cs typeface="Calibri"/>
              </a:rPr>
              <a:t>Oversee</a:t>
            </a:r>
            <a:r>
              <a:rPr sz="2500" spc="-80" dirty="0">
                <a:latin typeface="Calibri"/>
                <a:cs typeface="Calibri"/>
              </a:rPr>
              <a:t> </a:t>
            </a:r>
            <a:r>
              <a:rPr sz="2500" dirty="0">
                <a:latin typeface="Calibri"/>
                <a:cs typeface="Calibri"/>
              </a:rPr>
              <a:t>and</a:t>
            </a:r>
            <a:r>
              <a:rPr sz="2500" spc="-55" dirty="0">
                <a:latin typeface="Calibri"/>
                <a:cs typeface="Calibri"/>
              </a:rPr>
              <a:t> </a:t>
            </a:r>
            <a:r>
              <a:rPr sz="2500" dirty="0">
                <a:latin typeface="Calibri"/>
                <a:cs typeface="Calibri"/>
              </a:rPr>
              <a:t>coordinate</a:t>
            </a:r>
            <a:r>
              <a:rPr lang="en-JM" sz="2500" dirty="0">
                <a:latin typeface="Calibri"/>
                <a:cs typeface="Calibri"/>
              </a:rPr>
              <a:t> SPAW Sub-Programme </a:t>
            </a:r>
            <a:r>
              <a:rPr sz="2500" b="1" dirty="0">
                <a:latin typeface="Calibri"/>
                <a:cs typeface="Calibri"/>
              </a:rPr>
              <a:t>projects</a:t>
            </a:r>
            <a:r>
              <a:rPr sz="2500" b="1" spc="-65" dirty="0">
                <a:latin typeface="Calibri"/>
                <a:cs typeface="Calibri"/>
              </a:rPr>
              <a:t> </a:t>
            </a:r>
            <a:r>
              <a:rPr sz="2500" b="1" dirty="0">
                <a:latin typeface="Calibri"/>
                <a:cs typeface="Calibri"/>
              </a:rPr>
              <a:t>and</a:t>
            </a:r>
            <a:r>
              <a:rPr sz="2500" b="1" spc="-55" dirty="0">
                <a:latin typeface="Calibri"/>
                <a:cs typeface="Calibri"/>
              </a:rPr>
              <a:t> </a:t>
            </a:r>
            <a:r>
              <a:rPr sz="2500" b="1" spc="-10" dirty="0">
                <a:latin typeface="Calibri"/>
                <a:cs typeface="Calibri"/>
              </a:rPr>
              <a:t>activities</a:t>
            </a:r>
            <a:r>
              <a:rPr sz="2500" spc="-10" dirty="0">
                <a:latin typeface="Calibri"/>
                <a:cs typeface="Calibri"/>
              </a:rPr>
              <a:t>.</a:t>
            </a:r>
            <a:endParaRPr sz="2500" dirty="0">
              <a:latin typeface="Calibri"/>
              <a:cs typeface="Calibri"/>
            </a:endParaRPr>
          </a:p>
        </p:txBody>
      </p:sp>
      <p:sp>
        <p:nvSpPr>
          <p:cNvPr id="4" name="object 4"/>
          <p:cNvSpPr txBox="1"/>
          <p:nvPr/>
        </p:nvSpPr>
        <p:spPr>
          <a:xfrm>
            <a:off x="0" y="507491"/>
            <a:ext cx="1641475" cy="624840"/>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2.1</a:t>
            </a:r>
            <a:endParaRPr sz="340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709703" y="2830869"/>
            <a:ext cx="381000" cy="1570990"/>
          </a:xfrm>
          <a:prstGeom prst="rect">
            <a:avLst/>
          </a:prstGeom>
        </p:spPr>
        <p:txBody>
          <a:bodyPr vert="vert270" wrap="square" lIns="0" tIns="0" rIns="0" bIns="0" rtlCol="0">
            <a:spAutoFit/>
          </a:bodyPr>
          <a:lstStyle/>
          <a:p>
            <a:pPr marL="12700">
              <a:lnSpc>
                <a:spcPts val="2755"/>
              </a:lnSpc>
            </a:pPr>
            <a:r>
              <a:rPr sz="2800" b="1" spc="-10" dirty="0">
                <a:solidFill>
                  <a:srgbClr val="00AFEF"/>
                </a:solidFill>
                <a:latin typeface="Calibri"/>
                <a:cs typeface="Calibri"/>
              </a:rPr>
              <a:t>Objectives</a:t>
            </a:r>
            <a:endParaRPr sz="2800">
              <a:latin typeface="Calibri"/>
              <a:cs typeface="Calibri"/>
            </a:endParaRPr>
          </a:p>
        </p:txBody>
      </p:sp>
    </p:spTree>
    <p:extLst>
      <p:ext uri="{BB962C8B-B14F-4D97-AF65-F5344CB8AC3E}">
        <p14:creationId xmlns:p14="http://schemas.microsoft.com/office/powerpoint/2010/main" val="2931487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013F-F7C5-30D0-5F6E-2C3AC9501F4D}"/>
              </a:ext>
            </a:extLst>
          </p:cNvPr>
          <p:cNvSpPr>
            <a:spLocks noGrp="1"/>
          </p:cNvSpPr>
          <p:nvPr>
            <p:ph type="title"/>
          </p:nvPr>
        </p:nvSpPr>
        <p:spPr>
          <a:xfrm>
            <a:off x="2010723" y="260010"/>
            <a:ext cx="9261475" cy="553998"/>
          </a:xfrm>
        </p:spPr>
        <p:txBody>
          <a:bodyPr/>
          <a:lstStyle/>
          <a:p>
            <a:pPr marL="12700">
              <a:spcBef>
                <a:spcPts val="100"/>
              </a:spcBef>
            </a:pPr>
            <a:r>
              <a:rPr lang="en-029" dirty="0">
                <a:solidFill>
                  <a:srgbClr val="006FC0"/>
                </a:solidFill>
              </a:rPr>
              <a:t>Budget</a:t>
            </a:r>
          </a:p>
        </p:txBody>
      </p:sp>
      <p:pic>
        <p:nvPicPr>
          <p:cNvPr id="6" name="Picture 5">
            <a:extLst>
              <a:ext uri="{FF2B5EF4-FFF2-40B4-BE49-F238E27FC236}">
                <a16:creationId xmlns:a16="http://schemas.microsoft.com/office/drawing/2014/main" id="{7D3FB28E-DDAD-042A-4274-88D7760ED983}"/>
              </a:ext>
            </a:extLst>
          </p:cNvPr>
          <p:cNvPicPr>
            <a:picLocks noChangeAspect="1"/>
          </p:cNvPicPr>
          <p:nvPr/>
        </p:nvPicPr>
        <p:blipFill>
          <a:blip r:embed="rId2"/>
          <a:stretch>
            <a:fillRect/>
          </a:stretch>
        </p:blipFill>
        <p:spPr>
          <a:xfrm>
            <a:off x="1893335" y="1757926"/>
            <a:ext cx="8857274" cy="1908219"/>
          </a:xfrm>
          <a:prstGeom prst="rect">
            <a:avLst/>
          </a:prstGeom>
        </p:spPr>
      </p:pic>
    </p:spTree>
    <p:extLst>
      <p:ext uri="{BB962C8B-B14F-4D97-AF65-F5344CB8AC3E}">
        <p14:creationId xmlns:p14="http://schemas.microsoft.com/office/powerpoint/2010/main" val="3312832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6368-6868-A328-3F9A-1C45C4A8ABCB}"/>
              </a:ext>
            </a:extLst>
          </p:cNvPr>
          <p:cNvSpPr>
            <a:spLocks noGrp="1"/>
          </p:cNvSpPr>
          <p:nvPr>
            <p:ph type="title"/>
          </p:nvPr>
        </p:nvSpPr>
        <p:spPr>
          <a:xfrm>
            <a:off x="2010723" y="260010"/>
            <a:ext cx="9261475" cy="553998"/>
          </a:xfrm>
        </p:spPr>
        <p:txBody>
          <a:bodyPr/>
          <a:lstStyle/>
          <a:p>
            <a:r>
              <a:rPr lang="en-029" dirty="0"/>
              <a:t>Proposed Recommendations	</a:t>
            </a:r>
          </a:p>
        </p:txBody>
      </p:sp>
      <p:sp>
        <p:nvSpPr>
          <p:cNvPr id="6" name="object 3">
            <a:extLst>
              <a:ext uri="{FF2B5EF4-FFF2-40B4-BE49-F238E27FC236}">
                <a16:creationId xmlns:a16="http://schemas.microsoft.com/office/drawing/2014/main" id="{C9AE9EE0-6600-87A1-03F0-4305BDABE095}"/>
              </a:ext>
            </a:extLst>
          </p:cNvPr>
          <p:cNvSpPr txBox="1"/>
          <p:nvPr/>
        </p:nvSpPr>
        <p:spPr>
          <a:xfrm>
            <a:off x="2075238" y="1853569"/>
            <a:ext cx="9839526" cy="2683427"/>
          </a:xfrm>
          <a:prstGeom prst="rect">
            <a:avLst/>
          </a:prstGeom>
        </p:spPr>
        <p:txBody>
          <a:bodyPr vert="horz" wrap="square" lIns="0" tIns="140335" rIns="0" bIns="0" rtlCol="0">
            <a:spAutoFit/>
          </a:bodyPr>
          <a:lstStyle/>
          <a:p>
            <a:pPr marL="266700" indent="-228600">
              <a:spcBef>
                <a:spcPts val="1105"/>
              </a:spcBef>
              <a:buFont typeface="Arial"/>
              <a:buChar char="•"/>
              <a:tabLst>
                <a:tab pos="266700" algn="l"/>
              </a:tabLst>
            </a:pPr>
            <a:r>
              <a:rPr lang="en-029" sz="2400" spc="-55" dirty="0">
                <a:solidFill>
                  <a:srgbClr val="00B0F0"/>
                </a:solidFill>
                <a:latin typeface="Calibri"/>
                <a:cs typeface="Calibri"/>
              </a:rPr>
              <a:t>Review of Operations, Functioning, and Financing of Regional Activity Centres and Regional Activity Networks</a:t>
            </a:r>
            <a:r>
              <a:rPr lang="en-029" sz="2400" spc="-55" dirty="0">
                <a:solidFill>
                  <a:schemeClr val="tx1"/>
                </a:solidFill>
                <a:latin typeface="Calibri"/>
                <a:cs typeface="Calibri"/>
              </a:rPr>
              <a:t> of the Cartagena Convention: RAC/RAN Review Workplan 2022/2023 (</a:t>
            </a:r>
            <a:r>
              <a:rPr lang="en-029" sz="2400" b="1" spc="-55" dirty="0">
                <a:solidFill>
                  <a:schemeClr val="tx1"/>
                </a:solidFill>
                <a:latin typeface="Calibri"/>
                <a:cs typeface="Calibri"/>
              </a:rPr>
              <a:t>UNEP(DEPI)/CARWG.43/INF.38)</a:t>
            </a:r>
            <a:endParaRPr lang="en-029" sz="2400" spc="-55" dirty="0">
              <a:solidFill>
                <a:schemeClr val="tx1"/>
              </a:solidFill>
              <a:latin typeface="Calibri"/>
              <a:cs typeface="Calibri"/>
            </a:endParaRPr>
          </a:p>
          <a:p>
            <a:pPr marL="38100">
              <a:spcBef>
                <a:spcPts val="1105"/>
              </a:spcBef>
              <a:tabLst>
                <a:tab pos="266700" algn="l"/>
              </a:tabLst>
            </a:pPr>
            <a:r>
              <a:rPr lang="en-029" sz="2800" spc="-55" dirty="0">
                <a:solidFill>
                  <a:schemeClr val="tx1"/>
                </a:solidFill>
                <a:latin typeface="Calibri"/>
                <a:cs typeface="Calibri"/>
                <a:sym typeface="Wingdings" panose="05000000000000000000" pitchFamily="2" charset="2"/>
              </a:rPr>
              <a:t> The Secretariat proposes that SPAW STAC10 recommends to SPAW COP12 the endorsement for </a:t>
            </a:r>
            <a:r>
              <a:rPr lang="en-029" sz="2800" spc="-55" dirty="0" err="1">
                <a:solidFill>
                  <a:schemeClr val="tx1"/>
                </a:solidFill>
                <a:latin typeface="Calibri"/>
                <a:cs typeface="Calibri"/>
                <a:sym typeface="Wingdings" panose="05000000000000000000" pitchFamily="2" charset="2"/>
              </a:rPr>
              <a:t>th</a:t>
            </a:r>
            <a:r>
              <a:rPr lang="en-029" sz="2800" spc="-55" dirty="0">
                <a:solidFill>
                  <a:schemeClr val="tx1"/>
                </a:solidFill>
                <a:latin typeface="Calibri"/>
                <a:cs typeface="Calibri"/>
                <a:sym typeface="Wingdings" panose="05000000000000000000" pitchFamily="2" charset="2"/>
              </a:rPr>
              <a:t> </a:t>
            </a:r>
            <a:r>
              <a:rPr lang="en-029" sz="2800" spc="-55" dirty="0" err="1">
                <a:solidFill>
                  <a:schemeClr val="tx1"/>
                </a:solidFill>
                <a:latin typeface="Calibri"/>
                <a:cs typeface="Calibri"/>
                <a:sym typeface="Wingdings" panose="05000000000000000000" pitchFamily="2" charset="2"/>
              </a:rPr>
              <a:t>eneed</a:t>
            </a:r>
            <a:r>
              <a:rPr lang="en-029" sz="2800" spc="-55" dirty="0">
                <a:solidFill>
                  <a:schemeClr val="tx1"/>
                </a:solidFill>
                <a:latin typeface="Calibri"/>
                <a:cs typeface="Calibri"/>
                <a:sym typeface="Wingdings" panose="05000000000000000000" pitchFamily="2" charset="2"/>
              </a:rPr>
              <a:t> to update the broader RAC/RAN guidelines as presented in (</a:t>
            </a:r>
            <a:r>
              <a:rPr lang="en-029" sz="2800" b="1" spc="-55" dirty="0">
                <a:solidFill>
                  <a:schemeClr val="tx1"/>
                </a:solidFill>
                <a:latin typeface="Calibri"/>
                <a:cs typeface="Calibri"/>
              </a:rPr>
              <a:t>UNEP(DEPI)/CARWG.43/INF.38</a:t>
            </a:r>
            <a:r>
              <a:rPr lang="en-US" sz="2800" b="1" spc="-55" dirty="0">
                <a:solidFill>
                  <a:schemeClr val="tx1"/>
                </a:solidFill>
                <a:latin typeface="Calibri"/>
                <a:cs typeface="Calibri"/>
              </a:rPr>
              <a:t>).</a:t>
            </a:r>
            <a:endParaRPr lang="en-029" sz="2800" b="1" spc="-55" dirty="0">
              <a:solidFill>
                <a:schemeClr val="tx1"/>
              </a:solidFill>
              <a:latin typeface="Calibri"/>
              <a:cs typeface="Calibri"/>
            </a:endParaRPr>
          </a:p>
        </p:txBody>
      </p:sp>
    </p:spTree>
    <p:extLst>
      <p:ext uri="{BB962C8B-B14F-4D97-AF65-F5344CB8AC3E}">
        <p14:creationId xmlns:p14="http://schemas.microsoft.com/office/powerpoint/2010/main" val="1620454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528"/>
          </a:xfrm>
          <a:prstGeom prst="rect">
            <a:avLst/>
          </a:prstGeom>
        </p:spPr>
      </p:pic>
      <p:grpSp>
        <p:nvGrpSpPr>
          <p:cNvPr id="4" name="object 4"/>
          <p:cNvGrpSpPr/>
          <p:nvPr/>
        </p:nvGrpSpPr>
        <p:grpSpPr>
          <a:xfrm>
            <a:off x="457200" y="304812"/>
            <a:ext cx="9301480" cy="2909570"/>
            <a:chOff x="457200" y="304812"/>
            <a:chExt cx="9301480" cy="2909570"/>
          </a:xfrm>
        </p:grpSpPr>
        <p:sp>
          <p:nvSpPr>
            <p:cNvPr id="5" name="object 5"/>
            <p:cNvSpPr/>
            <p:nvPr/>
          </p:nvSpPr>
          <p:spPr>
            <a:xfrm>
              <a:off x="7086600" y="3208019"/>
              <a:ext cx="2667000" cy="1905"/>
            </a:xfrm>
            <a:custGeom>
              <a:avLst/>
              <a:gdLst/>
              <a:ahLst/>
              <a:cxnLst/>
              <a:rect l="l" t="t" r="r" b="b"/>
              <a:pathLst>
                <a:path w="2667000" h="1905">
                  <a:moveTo>
                    <a:pt x="0" y="0"/>
                  </a:moveTo>
                  <a:lnTo>
                    <a:pt x="2667000" y="1587"/>
                  </a:lnTo>
                </a:path>
              </a:pathLst>
            </a:custGeom>
            <a:ln w="9525">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2209800" y="448055"/>
              <a:ext cx="1239011" cy="1220723"/>
            </a:xfrm>
            <a:prstGeom prst="rect">
              <a:avLst/>
            </a:prstGeom>
          </p:spPr>
        </p:pic>
        <p:pic>
          <p:nvPicPr>
            <p:cNvPr id="7" name="object 7"/>
            <p:cNvPicPr/>
            <p:nvPr/>
          </p:nvPicPr>
          <p:blipFill>
            <a:blip r:embed="rId4" cstate="print"/>
            <a:stretch>
              <a:fillRect/>
            </a:stretch>
          </p:blipFill>
          <p:spPr>
            <a:xfrm>
              <a:off x="457200" y="304812"/>
              <a:ext cx="1507235" cy="1507223"/>
            </a:xfrm>
            <a:prstGeom prst="rect">
              <a:avLst/>
            </a:prstGeom>
          </p:spPr>
        </p:pic>
      </p:grpSp>
      <p:sp>
        <p:nvSpPr>
          <p:cNvPr id="8" name="object 8"/>
          <p:cNvSpPr txBox="1"/>
          <p:nvPr/>
        </p:nvSpPr>
        <p:spPr>
          <a:xfrm>
            <a:off x="5465222" y="1219537"/>
            <a:ext cx="1259840" cy="941069"/>
          </a:xfrm>
          <a:prstGeom prst="rect">
            <a:avLst/>
          </a:prstGeom>
        </p:spPr>
        <p:txBody>
          <a:bodyPr vert="horz" wrap="square" lIns="0" tIns="13335" rIns="0" bIns="0" rtlCol="0">
            <a:spAutoFit/>
          </a:bodyPr>
          <a:lstStyle/>
          <a:p>
            <a:pPr marL="12700" marR="5080" algn="ctr">
              <a:lnSpc>
                <a:spcPct val="100000"/>
              </a:lnSpc>
              <a:spcBef>
                <a:spcPts val="105"/>
              </a:spcBef>
            </a:pPr>
            <a:r>
              <a:rPr sz="2000" b="1" dirty="0">
                <a:solidFill>
                  <a:srgbClr val="006FC0"/>
                </a:solidFill>
                <a:latin typeface="Cambria"/>
                <a:cs typeface="Cambria"/>
              </a:rPr>
              <a:t>Thank</a:t>
            </a:r>
            <a:r>
              <a:rPr sz="2000" b="1" spc="-25" dirty="0">
                <a:solidFill>
                  <a:srgbClr val="006FC0"/>
                </a:solidFill>
                <a:latin typeface="Cambria"/>
                <a:cs typeface="Cambria"/>
              </a:rPr>
              <a:t> </a:t>
            </a:r>
            <a:r>
              <a:rPr sz="2000" b="1" spc="-30" dirty="0">
                <a:solidFill>
                  <a:srgbClr val="006FC0"/>
                </a:solidFill>
                <a:latin typeface="Cambria"/>
                <a:cs typeface="Cambria"/>
              </a:rPr>
              <a:t>you </a:t>
            </a:r>
            <a:r>
              <a:rPr sz="2000" b="1" spc="-10" dirty="0">
                <a:solidFill>
                  <a:srgbClr val="006FC0"/>
                </a:solidFill>
                <a:latin typeface="Cambria"/>
                <a:cs typeface="Cambria"/>
              </a:rPr>
              <a:t>Merci Gracias</a:t>
            </a:r>
            <a:endParaRPr sz="2000">
              <a:latin typeface="Cambria"/>
              <a:cs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8673" rIns="0" bIns="0" rtlCol="0">
            <a:spAutoFit/>
          </a:bodyPr>
          <a:lstStyle/>
          <a:p>
            <a:pPr marL="12700">
              <a:lnSpc>
                <a:spcPct val="100000"/>
              </a:lnSpc>
              <a:spcBef>
                <a:spcPts val="100"/>
              </a:spcBef>
            </a:pPr>
            <a:r>
              <a:rPr dirty="0"/>
              <a:t>Programme</a:t>
            </a:r>
            <a:r>
              <a:rPr spc="-170" dirty="0"/>
              <a:t> </a:t>
            </a:r>
            <a:r>
              <a:rPr spc="-10" dirty="0"/>
              <a:t>Coordination</a:t>
            </a:r>
          </a:p>
        </p:txBody>
      </p:sp>
      <p:sp>
        <p:nvSpPr>
          <p:cNvPr id="3" name="object 3"/>
          <p:cNvSpPr txBox="1"/>
          <p:nvPr/>
        </p:nvSpPr>
        <p:spPr>
          <a:xfrm>
            <a:off x="2149275" y="1402071"/>
            <a:ext cx="8814980" cy="4791055"/>
          </a:xfrm>
          <a:prstGeom prst="rect">
            <a:avLst/>
          </a:prstGeom>
        </p:spPr>
        <p:txBody>
          <a:bodyPr vert="horz" wrap="square" lIns="0" tIns="12700" rIns="0" bIns="0" rtlCol="0">
            <a:spAutoFit/>
          </a:bodyPr>
          <a:lstStyle/>
          <a:p>
            <a:pPr marL="241300" marR="5080" indent="-228600">
              <a:lnSpc>
                <a:spcPct val="100000"/>
              </a:lnSpc>
              <a:spcBef>
                <a:spcPts val="100"/>
              </a:spcBef>
              <a:buClr>
                <a:srgbClr val="00AFEF"/>
              </a:buClr>
              <a:buFont typeface="Arial"/>
              <a:buChar char="•"/>
              <a:tabLst>
                <a:tab pos="241300" algn="l"/>
              </a:tabLst>
            </a:pPr>
            <a:r>
              <a:rPr lang="en-US" sz="2800" dirty="0">
                <a:latin typeface="Calibri"/>
                <a:cs typeface="Calibri"/>
              </a:rPr>
              <a:t>Implementation of </a:t>
            </a:r>
            <a:r>
              <a:rPr lang="en-US" sz="2800" spc="-55" dirty="0">
                <a:solidFill>
                  <a:srgbClr val="00AFEF"/>
                </a:solidFill>
                <a:latin typeface="Calibri"/>
                <a:cs typeface="Calibri"/>
              </a:rPr>
              <a:t>SPAW STAC Recommendations </a:t>
            </a:r>
            <a:r>
              <a:rPr lang="en-US" sz="2800" dirty="0">
                <a:latin typeface="Calibri"/>
                <a:cs typeface="Calibri"/>
              </a:rPr>
              <a:t>and </a:t>
            </a:r>
            <a:r>
              <a:rPr lang="en-US" sz="2800" spc="-55" dirty="0">
                <a:solidFill>
                  <a:srgbClr val="00AFEF"/>
                </a:solidFill>
                <a:latin typeface="Calibri"/>
                <a:cs typeface="Calibri"/>
              </a:rPr>
              <a:t>SPAW COP Decisions, </a:t>
            </a:r>
            <a:r>
              <a:rPr lang="en-US" sz="2800" dirty="0">
                <a:latin typeface="Calibri"/>
                <a:cs typeface="Calibri"/>
              </a:rPr>
              <a:t>and </a:t>
            </a:r>
            <a:r>
              <a:rPr lang="en-US" sz="2800" spc="-55" dirty="0">
                <a:solidFill>
                  <a:srgbClr val="00AFEF"/>
                </a:solidFill>
                <a:latin typeface="Calibri"/>
                <a:cs typeface="Calibri"/>
              </a:rPr>
              <a:t>IGM/COP Decisions</a:t>
            </a:r>
          </a:p>
          <a:p>
            <a:pPr marL="241300" marR="5080" indent="-228600">
              <a:lnSpc>
                <a:spcPct val="100000"/>
              </a:lnSpc>
              <a:spcBef>
                <a:spcPts val="100"/>
              </a:spcBef>
              <a:buClr>
                <a:srgbClr val="00AFEF"/>
              </a:buClr>
              <a:buFont typeface="Arial"/>
              <a:buChar char="•"/>
              <a:tabLst>
                <a:tab pos="241300" algn="l"/>
              </a:tabLst>
            </a:pPr>
            <a:r>
              <a:rPr lang="en-US" sz="2800" spc="-55" dirty="0">
                <a:solidFill>
                  <a:srgbClr val="00AFEF"/>
                </a:solidFill>
                <a:latin typeface="Calibri"/>
                <a:cs typeface="Calibri"/>
              </a:rPr>
              <a:t>Coordination with relevant </a:t>
            </a:r>
            <a:r>
              <a:rPr lang="en-US" sz="2800" spc="-55" dirty="0" err="1">
                <a:solidFill>
                  <a:srgbClr val="00AFEF"/>
                </a:solidFill>
                <a:latin typeface="Calibri"/>
                <a:cs typeface="Calibri"/>
              </a:rPr>
              <a:t>programmes</a:t>
            </a:r>
            <a:r>
              <a:rPr lang="en-US" sz="2800" spc="-55" dirty="0">
                <a:solidFill>
                  <a:srgbClr val="00AFEF"/>
                </a:solidFill>
                <a:latin typeface="Calibri"/>
                <a:cs typeface="Calibri"/>
              </a:rPr>
              <a:t>, donors and organizations </a:t>
            </a:r>
            <a:r>
              <a:rPr lang="en-US" sz="2800" dirty="0">
                <a:latin typeface="Calibri"/>
                <a:cs typeface="Calibri"/>
              </a:rPr>
              <a:t>to develop synergies and collaboration (CITES, IWC, CRFM, WECAFC, OSPESCA etc.) </a:t>
            </a:r>
          </a:p>
          <a:p>
            <a:pPr marL="241300" marR="5080" indent="-228600">
              <a:lnSpc>
                <a:spcPct val="100000"/>
              </a:lnSpc>
              <a:spcBef>
                <a:spcPts val="100"/>
              </a:spcBef>
              <a:buClr>
                <a:srgbClr val="00AFEF"/>
              </a:buClr>
              <a:buFont typeface="Arial"/>
              <a:buChar char="•"/>
              <a:tabLst>
                <a:tab pos="241300" algn="l"/>
              </a:tabLst>
            </a:pPr>
            <a:r>
              <a:rPr lang="en-US" sz="2800" dirty="0">
                <a:latin typeface="Calibri"/>
                <a:cs typeface="Calibri"/>
              </a:rPr>
              <a:t>Support to/Involvement in relevant </a:t>
            </a:r>
            <a:r>
              <a:rPr lang="en-US" sz="2800" spc="-55" dirty="0">
                <a:solidFill>
                  <a:srgbClr val="00AFEF"/>
                </a:solidFill>
                <a:latin typeface="Calibri"/>
                <a:cs typeface="Calibri"/>
              </a:rPr>
              <a:t>global processes, initiatives and approaches </a:t>
            </a:r>
            <a:r>
              <a:rPr lang="en-US" sz="2800" spc="-55" dirty="0">
                <a:solidFill>
                  <a:schemeClr val="tx1"/>
                </a:solidFill>
                <a:latin typeface="Calibri"/>
                <a:cs typeface="Calibri"/>
              </a:rPr>
              <a:t>(</a:t>
            </a:r>
            <a:r>
              <a:rPr lang="en-US" sz="2800" dirty="0">
                <a:latin typeface="Calibri"/>
                <a:cs typeface="Calibri"/>
              </a:rPr>
              <a:t>post-2020 GBF, Blue Economy, BBNJ, Blue Carbon, </a:t>
            </a:r>
            <a:r>
              <a:rPr lang="en-029" sz="2800" dirty="0">
                <a:latin typeface="Calibri"/>
                <a:cs typeface="Calibri"/>
              </a:rPr>
              <a:t>multifocal area projects)</a:t>
            </a:r>
            <a:endParaRPr lang="en-US" sz="2800" dirty="0">
              <a:latin typeface="Calibri"/>
              <a:cs typeface="Calibri"/>
            </a:endParaRPr>
          </a:p>
          <a:p>
            <a:pPr marL="241300" marR="5080" indent="-228600">
              <a:lnSpc>
                <a:spcPct val="100000"/>
              </a:lnSpc>
              <a:spcBef>
                <a:spcPts val="100"/>
              </a:spcBef>
              <a:buClr>
                <a:srgbClr val="00AFEF"/>
              </a:buClr>
              <a:buFont typeface="Arial"/>
              <a:buChar char="•"/>
              <a:tabLst>
                <a:tab pos="241300" algn="l"/>
              </a:tabLst>
            </a:pPr>
            <a:r>
              <a:rPr lang="en-US" sz="2800" dirty="0">
                <a:latin typeface="Calibri"/>
                <a:cs typeface="Calibri"/>
              </a:rPr>
              <a:t>Support implementation of existing </a:t>
            </a:r>
            <a:r>
              <a:rPr lang="en-US" sz="2800" spc="-55" dirty="0">
                <a:solidFill>
                  <a:srgbClr val="00AFEF"/>
                </a:solidFill>
                <a:latin typeface="Calibri"/>
                <a:cs typeface="Calibri"/>
              </a:rPr>
              <a:t>Memoranda of Understandings </a:t>
            </a:r>
            <a:r>
              <a:rPr lang="en-US" sz="2800" dirty="0">
                <a:latin typeface="Calibri"/>
                <a:cs typeface="Calibri"/>
              </a:rPr>
              <a:t>(</a:t>
            </a:r>
            <a:r>
              <a:rPr lang="en-US" sz="2800" dirty="0" err="1">
                <a:latin typeface="Calibri"/>
                <a:cs typeface="Calibri"/>
              </a:rPr>
              <a:t>MoUs</a:t>
            </a:r>
            <a:r>
              <a:rPr lang="en-US" sz="2800" dirty="0">
                <a:latin typeface="Calibri"/>
                <a:cs typeface="Calibri"/>
              </a:rPr>
              <a:t>) and of collaborative arrangements with </a:t>
            </a:r>
            <a:r>
              <a:rPr lang="en-US" sz="2800" spc="-55" dirty="0">
                <a:solidFill>
                  <a:srgbClr val="00AFEF"/>
                </a:solidFill>
                <a:latin typeface="Calibri"/>
                <a:cs typeface="Calibri"/>
              </a:rPr>
              <a:t>relevant MEAs and initiatives</a:t>
            </a:r>
          </a:p>
        </p:txBody>
      </p:sp>
      <p:sp>
        <p:nvSpPr>
          <p:cNvPr id="4" name="object 4"/>
          <p:cNvSpPr txBox="1"/>
          <p:nvPr/>
        </p:nvSpPr>
        <p:spPr>
          <a:xfrm>
            <a:off x="0" y="507491"/>
            <a:ext cx="1641475" cy="624840"/>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2.1</a:t>
            </a:r>
            <a:endParaRPr sz="340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459163" y="2130805"/>
            <a:ext cx="364074" cy="29717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Planned activities</a:t>
            </a:r>
            <a:endParaRPr sz="2800" dirty="0">
              <a:latin typeface="Calibri"/>
              <a:cs typeface="Calibri"/>
            </a:endParaRPr>
          </a:p>
        </p:txBody>
      </p:sp>
      <p:grpSp>
        <p:nvGrpSpPr>
          <p:cNvPr id="11" name="object 2">
            <a:extLst>
              <a:ext uri="{FF2B5EF4-FFF2-40B4-BE49-F238E27FC236}">
                <a16:creationId xmlns:a16="http://schemas.microsoft.com/office/drawing/2014/main" id="{2EE8C3FA-956D-4B1E-B030-FDD8B3C4389F}"/>
              </a:ext>
            </a:extLst>
          </p:cNvPr>
          <p:cNvGrpSpPr/>
          <p:nvPr/>
        </p:nvGrpSpPr>
        <p:grpSpPr>
          <a:xfrm>
            <a:off x="10451508" y="260009"/>
            <a:ext cx="1601352" cy="2030263"/>
            <a:chOff x="712851" y="1249299"/>
            <a:chExt cx="2916555" cy="3794125"/>
          </a:xfrm>
        </p:grpSpPr>
        <p:pic>
          <p:nvPicPr>
            <p:cNvPr id="12" name="object 3">
              <a:extLst>
                <a:ext uri="{FF2B5EF4-FFF2-40B4-BE49-F238E27FC236}">
                  <a16:creationId xmlns:a16="http://schemas.microsoft.com/office/drawing/2014/main" id="{C4C866AC-B6F6-50AC-3ADE-1752CB517E84}"/>
                </a:ext>
              </a:extLst>
            </p:cNvPr>
            <p:cNvPicPr/>
            <p:nvPr/>
          </p:nvPicPr>
          <p:blipFill>
            <a:blip r:embed="rId2" cstate="print"/>
            <a:stretch>
              <a:fillRect/>
            </a:stretch>
          </p:blipFill>
          <p:spPr>
            <a:xfrm>
              <a:off x="722376" y="1329946"/>
              <a:ext cx="2897123" cy="3517813"/>
            </a:xfrm>
            <a:prstGeom prst="rect">
              <a:avLst/>
            </a:prstGeom>
          </p:spPr>
        </p:pic>
        <p:sp>
          <p:nvSpPr>
            <p:cNvPr id="13" name="object 4">
              <a:extLst>
                <a:ext uri="{FF2B5EF4-FFF2-40B4-BE49-F238E27FC236}">
                  <a16:creationId xmlns:a16="http://schemas.microsoft.com/office/drawing/2014/main" id="{FC181EF8-9823-9678-4C48-C997BD128930}"/>
                </a:ext>
              </a:extLst>
            </p:cNvPr>
            <p:cNvSpPr/>
            <p:nvPr/>
          </p:nvSpPr>
          <p:spPr>
            <a:xfrm>
              <a:off x="717613" y="1254061"/>
              <a:ext cx="2907030" cy="3784600"/>
            </a:xfrm>
            <a:custGeom>
              <a:avLst/>
              <a:gdLst/>
              <a:ahLst/>
              <a:cxnLst/>
              <a:rect l="l" t="t" r="r" b="b"/>
              <a:pathLst>
                <a:path w="2907029" h="3784600">
                  <a:moveTo>
                    <a:pt x="0" y="0"/>
                  </a:moveTo>
                  <a:lnTo>
                    <a:pt x="2906649" y="0"/>
                  </a:lnTo>
                  <a:lnTo>
                    <a:pt x="2906649" y="3784473"/>
                  </a:lnTo>
                  <a:lnTo>
                    <a:pt x="0" y="3784473"/>
                  </a:lnTo>
                  <a:lnTo>
                    <a:pt x="0" y="0"/>
                  </a:lnTo>
                  <a:close/>
                </a:path>
              </a:pathLst>
            </a:custGeom>
            <a:ln w="9525">
              <a:solidFill>
                <a:srgbClr val="D0CECE"/>
              </a:solidFill>
            </a:ln>
          </p:spPr>
          <p:txBody>
            <a:bodyPr wrap="square" lIns="0" tIns="0" rIns="0" bIns="0" rtlCol="0"/>
            <a:lstStyle/>
            <a:p>
              <a:endParaRPr/>
            </a:p>
          </p:txBody>
        </p:sp>
      </p:grpSp>
      <p:pic>
        <p:nvPicPr>
          <p:cNvPr id="18" name="Picture 17">
            <a:extLst>
              <a:ext uri="{FF2B5EF4-FFF2-40B4-BE49-F238E27FC236}">
                <a16:creationId xmlns:a16="http://schemas.microsoft.com/office/drawing/2014/main" id="{D1BFE6FC-E86E-1903-AE47-AAFAB9AD5E97}"/>
              </a:ext>
            </a:extLst>
          </p:cNvPr>
          <p:cNvPicPr>
            <a:picLocks noChangeAspect="1"/>
          </p:cNvPicPr>
          <p:nvPr/>
        </p:nvPicPr>
        <p:blipFill rotWithShape="1">
          <a:blip r:embed="rId3"/>
          <a:srcRect l="36735" b="37571"/>
          <a:stretch/>
        </p:blipFill>
        <p:spPr>
          <a:xfrm>
            <a:off x="8394734" y="209543"/>
            <a:ext cx="1874765" cy="1220735"/>
          </a:xfrm>
          <a:prstGeom prst="rect">
            <a:avLst/>
          </a:prstGeom>
        </p:spPr>
      </p:pic>
    </p:spTree>
    <p:extLst>
      <p:ext uri="{BB962C8B-B14F-4D97-AF65-F5344CB8AC3E}">
        <p14:creationId xmlns:p14="http://schemas.microsoft.com/office/powerpoint/2010/main" val="25914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2851" y="1907328"/>
            <a:ext cx="2916555" cy="3794125"/>
            <a:chOff x="712851" y="1249299"/>
            <a:chExt cx="2916555" cy="3794125"/>
          </a:xfrm>
        </p:grpSpPr>
        <p:pic>
          <p:nvPicPr>
            <p:cNvPr id="3" name="object 3"/>
            <p:cNvPicPr/>
            <p:nvPr/>
          </p:nvPicPr>
          <p:blipFill>
            <a:blip r:embed="rId2" cstate="print"/>
            <a:stretch>
              <a:fillRect/>
            </a:stretch>
          </p:blipFill>
          <p:spPr>
            <a:xfrm>
              <a:off x="722376" y="1329946"/>
              <a:ext cx="2897123" cy="3517813"/>
            </a:xfrm>
            <a:prstGeom prst="rect">
              <a:avLst/>
            </a:prstGeom>
          </p:spPr>
        </p:pic>
        <p:sp>
          <p:nvSpPr>
            <p:cNvPr id="4" name="object 4"/>
            <p:cNvSpPr/>
            <p:nvPr/>
          </p:nvSpPr>
          <p:spPr>
            <a:xfrm>
              <a:off x="717613" y="1254061"/>
              <a:ext cx="2907030" cy="3784600"/>
            </a:xfrm>
            <a:custGeom>
              <a:avLst/>
              <a:gdLst/>
              <a:ahLst/>
              <a:cxnLst/>
              <a:rect l="l" t="t" r="r" b="b"/>
              <a:pathLst>
                <a:path w="2907029" h="3784600">
                  <a:moveTo>
                    <a:pt x="0" y="0"/>
                  </a:moveTo>
                  <a:lnTo>
                    <a:pt x="2906649" y="0"/>
                  </a:lnTo>
                  <a:lnTo>
                    <a:pt x="2906649" y="3784473"/>
                  </a:lnTo>
                  <a:lnTo>
                    <a:pt x="0" y="3784473"/>
                  </a:lnTo>
                  <a:lnTo>
                    <a:pt x="0" y="0"/>
                  </a:lnTo>
                  <a:close/>
                </a:path>
              </a:pathLst>
            </a:custGeom>
            <a:ln w="9525">
              <a:solidFill>
                <a:srgbClr val="D0CECE"/>
              </a:solidFill>
            </a:ln>
          </p:spPr>
          <p:txBody>
            <a:bodyPr wrap="square" lIns="0" tIns="0" rIns="0" bIns="0" rtlCol="0"/>
            <a:lstStyle/>
            <a:p>
              <a:endParaRPr/>
            </a:p>
          </p:txBody>
        </p:sp>
      </p:grpSp>
      <p:grpSp>
        <p:nvGrpSpPr>
          <p:cNvPr id="5" name="object 5"/>
          <p:cNvGrpSpPr/>
          <p:nvPr/>
        </p:nvGrpSpPr>
        <p:grpSpPr>
          <a:xfrm>
            <a:off x="4661534" y="1890236"/>
            <a:ext cx="2898140" cy="3794125"/>
            <a:chOff x="4661534" y="1249299"/>
            <a:chExt cx="2898140" cy="3794125"/>
          </a:xfrm>
        </p:grpSpPr>
        <p:pic>
          <p:nvPicPr>
            <p:cNvPr id="6" name="object 6"/>
            <p:cNvPicPr/>
            <p:nvPr/>
          </p:nvPicPr>
          <p:blipFill>
            <a:blip r:embed="rId3" cstate="print"/>
            <a:stretch>
              <a:fillRect/>
            </a:stretch>
          </p:blipFill>
          <p:spPr>
            <a:xfrm>
              <a:off x="4671059" y="1264240"/>
              <a:ext cx="2878835" cy="3753283"/>
            </a:xfrm>
            <a:prstGeom prst="rect">
              <a:avLst/>
            </a:prstGeom>
          </p:spPr>
        </p:pic>
        <p:sp>
          <p:nvSpPr>
            <p:cNvPr id="7" name="object 7"/>
            <p:cNvSpPr/>
            <p:nvPr/>
          </p:nvSpPr>
          <p:spPr>
            <a:xfrm>
              <a:off x="4666297" y="1254061"/>
              <a:ext cx="2888615" cy="3784600"/>
            </a:xfrm>
            <a:custGeom>
              <a:avLst/>
              <a:gdLst/>
              <a:ahLst/>
              <a:cxnLst/>
              <a:rect l="l" t="t" r="r" b="b"/>
              <a:pathLst>
                <a:path w="2888615" h="3784600">
                  <a:moveTo>
                    <a:pt x="0" y="0"/>
                  </a:moveTo>
                  <a:lnTo>
                    <a:pt x="2888361" y="0"/>
                  </a:lnTo>
                  <a:lnTo>
                    <a:pt x="2888361" y="3784473"/>
                  </a:lnTo>
                  <a:lnTo>
                    <a:pt x="0" y="3784473"/>
                  </a:lnTo>
                  <a:lnTo>
                    <a:pt x="0" y="0"/>
                  </a:lnTo>
                  <a:close/>
                </a:path>
              </a:pathLst>
            </a:custGeom>
            <a:ln w="9525">
              <a:solidFill>
                <a:srgbClr val="D0CECE"/>
              </a:solidFill>
            </a:ln>
          </p:spPr>
          <p:txBody>
            <a:bodyPr wrap="square" lIns="0" tIns="0" rIns="0" bIns="0" rtlCol="0"/>
            <a:lstStyle/>
            <a:p>
              <a:endParaRPr/>
            </a:p>
          </p:txBody>
        </p:sp>
      </p:grpSp>
      <p:sp>
        <p:nvSpPr>
          <p:cNvPr id="11" name="object 2">
            <a:extLst>
              <a:ext uri="{FF2B5EF4-FFF2-40B4-BE49-F238E27FC236}">
                <a16:creationId xmlns:a16="http://schemas.microsoft.com/office/drawing/2014/main" id="{9FE95476-0F2E-6E64-9069-5818D80A19A9}"/>
              </a:ext>
            </a:extLst>
          </p:cNvPr>
          <p:cNvSpPr txBox="1">
            <a:spLocks/>
          </p:cNvSpPr>
          <p:nvPr/>
        </p:nvSpPr>
        <p:spPr>
          <a:xfrm>
            <a:off x="2010723" y="260010"/>
            <a:ext cx="9261475" cy="1371921"/>
          </a:xfrm>
          <a:prstGeom prst="rect">
            <a:avLst/>
          </a:prstGeom>
        </p:spPr>
        <p:txBody>
          <a:bodyPr vert="horz" wrap="square" lIns="0" tIns="248673" rIns="0" bIns="0" rtlCol="0">
            <a:spAutoFit/>
          </a:bodyPr>
          <a:lstStyle>
            <a:lvl1pPr>
              <a:defRPr>
                <a:latin typeface="+mj-lt"/>
                <a:ea typeface="+mj-ea"/>
                <a:cs typeface="+mj-cs"/>
              </a:defRPr>
            </a:lvl1pPr>
          </a:lstStyle>
          <a:p>
            <a:pPr marL="12700">
              <a:spcBef>
                <a:spcPts val="100"/>
              </a:spcBef>
            </a:pPr>
            <a:r>
              <a:rPr lang="en-029" sz="3600" b="1" dirty="0">
                <a:solidFill>
                  <a:srgbClr val="00AFEF"/>
                </a:solidFill>
                <a:latin typeface="Calibri"/>
                <a:cs typeface="Calibri"/>
              </a:rPr>
              <a:t>State of Nearshore Marine Habitats in the Wider </a:t>
            </a:r>
          </a:p>
          <a:p>
            <a:pPr marL="12700">
              <a:spcBef>
                <a:spcPts val="100"/>
              </a:spcBef>
            </a:pPr>
            <a:r>
              <a:rPr lang="en-029" sz="3600" b="1" dirty="0">
                <a:solidFill>
                  <a:srgbClr val="00AFEF"/>
                </a:solidFill>
                <a:latin typeface="Calibri"/>
                <a:cs typeface="Calibri"/>
              </a:rPr>
              <a:t>Caribbean Region</a:t>
            </a:r>
            <a:endParaRPr lang="en-029" spc="-1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1771" y="376710"/>
            <a:ext cx="10267950" cy="966290"/>
          </a:xfrm>
          <a:prstGeom prst="rect">
            <a:avLst/>
          </a:prstGeom>
        </p:spPr>
        <p:txBody>
          <a:bodyPr vert="horz" wrap="square" lIns="0" tIns="67945" rIns="0" bIns="0" rtlCol="0">
            <a:spAutoFit/>
          </a:bodyPr>
          <a:lstStyle/>
          <a:p>
            <a:pPr marL="1769110" marR="5080" indent="-1757045">
              <a:lnSpc>
                <a:spcPts val="3460"/>
              </a:lnSpc>
              <a:spcBef>
                <a:spcPts val="535"/>
              </a:spcBef>
            </a:pPr>
            <a:r>
              <a:rPr lang="en-JM" sz="3200" dirty="0">
                <a:solidFill>
                  <a:srgbClr val="006FC0"/>
                </a:solidFill>
              </a:rPr>
              <a:t>Continued collaboration with </a:t>
            </a:r>
            <a:r>
              <a:rPr sz="3200" dirty="0">
                <a:solidFill>
                  <a:srgbClr val="006FC0"/>
                </a:solidFill>
              </a:rPr>
              <a:t>relevant</a:t>
            </a:r>
            <a:r>
              <a:rPr sz="3200" spc="-95" dirty="0">
                <a:solidFill>
                  <a:srgbClr val="006FC0"/>
                </a:solidFill>
              </a:rPr>
              <a:t> </a:t>
            </a:r>
            <a:r>
              <a:rPr sz="3200" spc="-10" dirty="0">
                <a:solidFill>
                  <a:srgbClr val="006FC0"/>
                </a:solidFill>
              </a:rPr>
              <a:t>organizations</a:t>
            </a:r>
            <a:r>
              <a:rPr sz="3200" spc="-100" dirty="0">
                <a:solidFill>
                  <a:srgbClr val="006FC0"/>
                </a:solidFill>
              </a:rPr>
              <a:t> </a:t>
            </a:r>
            <a:r>
              <a:rPr sz="3200" spc="-25" dirty="0">
                <a:solidFill>
                  <a:srgbClr val="006FC0"/>
                </a:solidFill>
              </a:rPr>
              <a:t>and </a:t>
            </a:r>
            <a:r>
              <a:rPr sz="3200" dirty="0">
                <a:solidFill>
                  <a:srgbClr val="006FC0"/>
                </a:solidFill>
              </a:rPr>
              <a:t>initiatives</a:t>
            </a:r>
            <a:r>
              <a:rPr sz="3200" spc="-45" dirty="0">
                <a:solidFill>
                  <a:srgbClr val="006FC0"/>
                </a:solidFill>
              </a:rPr>
              <a:t> </a:t>
            </a:r>
            <a:r>
              <a:rPr sz="3200" dirty="0">
                <a:solidFill>
                  <a:srgbClr val="006FC0"/>
                </a:solidFill>
              </a:rPr>
              <a:t>within</a:t>
            </a:r>
            <a:r>
              <a:rPr sz="3200" spc="-30" dirty="0">
                <a:solidFill>
                  <a:srgbClr val="006FC0"/>
                </a:solidFill>
              </a:rPr>
              <a:t> </a:t>
            </a:r>
            <a:r>
              <a:rPr sz="3200" dirty="0">
                <a:solidFill>
                  <a:srgbClr val="006FC0"/>
                </a:solidFill>
              </a:rPr>
              <a:t>and</a:t>
            </a:r>
            <a:r>
              <a:rPr sz="3200" spc="-25" dirty="0">
                <a:solidFill>
                  <a:srgbClr val="006FC0"/>
                </a:solidFill>
              </a:rPr>
              <a:t> </a:t>
            </a:r>
            <a:r>
              <a:rPr sz="3200" dirty="0">
                <a:solidFill>
                  <a:srgbClr val="006FC0"/>
                </a:solidFill>
              </a:rPr>
              <a:t>outside</a:t>
            </a:r>
            <a:r>
              <a:rPr sz="3200" spc="-45" dirty="0">
                <a:solidFill>
                  <a:srgbClr val="006FC0"/>
                </a:solidFill>
              </a:rPr>
              <a:t> </a:t>
            </a:r>
            <a:r>
              <a:rPr sz="3200" dirty="0">
                <a:solidFill>
                  <a:srgbClr val="006FC0"/>
                </a:solidFill>
              </a:rPr>
              <a:t>the</a:t>
            </a:r>
            <a:r>
              <a:rPr sz="3200" spc="-5" dirty="0">
                <a:solidFill>
                  <a:srgbClr val="006FC0"/>
                </a:solidFill>
              </a:rPr>
              <a:t> </a:t>
            </a:r>
            <a:r>
              <a:rPr sz="3200" spc="-10" dirty="0">
                <a:solidFill>
                  <a:srgbClr val="006FC0"/>
                </a:solidFill>
              </a:rPr>
              <a:t>region</a:t>
            </a:r>
            <a:endParaRPr sz="3200" dirty="0"/>
          </a:p>
        </p:txBody>
      </p:sp>
      <p:pic>
        <p:nvPicPr>
          <p:cNvPr id="3" name="object 3"/>
          <p:cNvPicPr/>
          <p:nvPr/>
        </p:nvPicPr>
        <p:blipFill>
          <a:blip r:embed="rId3" cstate="print"/>
          <a:stretch>
            <a:fillRect/>
          </a:stretch>
        </p:blipFill>
        <p:spPr>
          <a:xfrm>
            <a:off x="2605895" y="3878399"/>
            <a:ext cx="1190388" cy="368988"/>
          </a:xfrm>
          <a:prstGeom prst="rect">
            <a:avLst/>
          </a:prstGeom>
        </p:spPr>
      </p:pic>
      <p:pic>
        <p:nvPicPr>
          <p:cNvPr id="4" name="object 4"/>
          <p:cNvPicPr/>
          <p:nvPr/>
        </p:nvPicPr>
        <p:blipFill>
          <a:blip r:embed="rId4" cstate="print"/>
          <a:stretch>
            <a:fillRect/>
          </a:stretch>
        </p:blipFill>
        <p:spPr>
          <a:xfrm>
            <a:off x="4050792" y="4069079"/>
            <a:ext cx="1110995" cy="368807"/>
          </a:xfrm>
          <a:prstGeom prst="rect">
            <a:avLst/>
          </a:prstGeom>
        </p:spPr>
      </p:pic>
      <p:pic>
        <p:nvPicPr>
          <p:cNvPr id="5" name="object 5"/>
          <p:cNvPicPr/>
          <p:nvPr/>
        </p:nvPicPr>
        <p:blipFill>
          <a:blip r:embed="rId5" cstate="print"/>
          <a:stretch>
            <a:fillRect/>
          </a:stretch>
        </p:blipFill>
        <p:spPr>
          <a:xfrm>
            <a:off x="381000" y="1572767"/>
            <a:ext cx="1330451" cy="505967"/>
          </a:xfrm>
          <a:prstGeom prst="rect">
            <a:avLst/>
          </a:prstGeom>
        </p:spPr>
      </p:pic>
      <p:pic>
        <p:nvPicPr>
          <p:cNvPr id="6" name="object 6"/>
          <p:cNvPicPr/>
          <p:nvPr/>
        </p:nvPicPr>
        <p:blipFill>
          <a:blip r:embed="rId6" cstate="print"/>
          <a:stretch>
            <a:fillRect/>
          </a:stretch>
        </p:blipFill>
        <p:spPr>
          <a:xfrm>
            <a:off x="544068" y="2318004"/>
            <a:ext cx="839723" cy="493775"/>
          </a:xfrm>
          <a:prstGeom prst="rect">
            <a:avLst/>
          </a:prstGeom>
        </p:spPr>
      </p:pic>
      <p:pic>
        <p:nvPicPr>
          <p:cNvPr id="7" name="object 7"/>
          <p:cNvPicPr/>
          <p:nvPr/>
        </p:nvPicPr>
        <p:blipFill>
          <a:blip r:embed="rId7" cstate="print"/>
          <a:stretch>
            <a:fillRect/>
          </a:stretch>
        </p:blipFill>
        <p:spPr>
          <a:xfrm>
            <a:off x="688848" y="3067811"/>
            <a:ext cx="635507" cy="882395"/>
          </a:xfrm>
          <a:prstGeom prst="rect">
            <a:avLst/>
          </a:prstGeom>
        </p:spPr>
      </p:pic>
      <p:pic>
        <p:nvPicPr>
          <p:cNvPr id="8" name="object 8"/>
          <p:cNvPicPr/>
          <p:nvPr/>
        </p:nvPicPr>
        <p:blipFill>
          <a:blip r:embed="rId8" cstate="print"/>
          <a:stretch>
            <a:fillRect/>
          </a:stretch>
        </p:blipFill>
        <p:spPr>
          <a:xfrm>
            <a:off x="5496452" y="3290398"/>
            <a:ext cx="957290" cy="358419"/>
          </a:xfrm>
          <a:prstGeom prst="rect">
            <a:avLst/>
          </a:prstGeom>
        </p:spPr>
      </p:pic>
      <p:pic>
        <p:nvPicPr>
          <p:cNvPr id="9" name="object 9"/>
          <p:cNvPicPr/>
          <p:nvPr/>
        </p:nvPicPr>
        <p:blipFill>
          <a:blip r:embed="rId9" cstate="print"/>
          <a:stretch>
            <a:fillRect/>
          </a:stretch>
        </p:blipFill>
        <p:spPr>
          <a:xfrm>
            <a:off x="5561076" y="3735324"/>
            <a:ext cx="1142999" cy="332231"/>
          </a:xfrm>
          <a:prstGeom prst="rect">
            <a:avLst/>
          </a:prstGeom>
        </p:spPr>
      </p:pic>
      <p:pic>
        <p:nvPicPr>
          <p:cNvPr id="10" name="object 10"/>
          <p:cNvPicPr/>
          <p:nvPr/>
        </p:nvPicPr>
        <p:blipFill>
          <a:blip r:embed="rId10" cstate="print"/>
          <a:stretch>
            <a:fillRect/>
          </a:stretch>
        </p:blipFill>
        <p:spPr>
          <a:xfrm>
            <a:off x="2788920" y="3067811"/>
            <a:ext cx="592835" cy="548639"/>
          </a:xfrm>
          <a:prstGeom prst="rect">
            <a:avLst/>
          </a:prstGeom>
        </p:spPr>
      </p:pic>
      <p:pic>
        <p:nvPicPr>
          <p:cNvPr id="11" name="object 11"/>
          <p:cNvPicPr/>
          <p:nvPr/>
        </p:nvPicPr>
        <p:blipFill>
          <a:blip r:embed="rId11" cstate="print"/>
          <a:stretch>
            <a:fillRect/>
          </a:stretch>
        </p:blipFill>
        <p:spPr>
          <a:xfrm>
            <a:off x="5600700" y="2299716"/>
            <a:ext cx="835151" cy="847343"/>
          </a:xfrm>
          <a:prstGeom prst="rect">
            <a:avLst/>
          </a:prstGeom>
        </p:spPr>
      </p:pic>
      <p:pic>
        <p:nvPicPr>
          <p:cNvPr id="12" name="object 12"/>
          <p:cNvPicPr/>
          <p:nvPr/>
        </p:nvPicPr>
        <p:blipFill>
          <a:blip r:embed="rId12" cstate="print"/>
          <a:stretch>
            <a:fillRect/>
          </a:stretch>
        </p:blipFill>
        <p:spPr>
          <a:xfrm>
            <a:off x="667512" y="4067555"/>
            <a:ext cx="650747" cy="716279"/>
          </a:xfrm>
          <a:prstGeom prst="rect">
            <a:avLst/>
          </a:prstGeom>
        </p:spPr>
      </p:pic>
      <p:pic>
        <p:nvPicPr>
          <p:cNvPr id="13" name="object 13"/>
          <p:cNvPicPr/>
          <p:nvPr/>
        </p:nvPicPr>
        <p:blipFill>
          <a:blip r:embed="rId13" cstate="print"/>
          <a:stretch>
            <a:fillRect/>
          </a:stretch>
        </p:blipFill>
        <p:spPr>
          <a:xfrm>
            <a:off x="7176516" y="1607820"/>
            <a:ext cx="573023" cy="621791"/>
          </a:xfrm>
          <a:prstGeom prst="rect">
            <a:avLst/>
          </a:prstGeom>
        </p:spPr>
      </p:pic>
      <p:pic>
        <p:nvPicPr>
          <p:cNvPr id="14" name="object 14"/>
          <p:cNvPicPr/>
          <p:nvPr/>
        </p:nvPicPr>
        <p:blipFill>
          <a:blip r:embed="rId14" cstate="print"/>
          <a:stretch>
            <a:fillRect/>
          </a:stretch>
        </p:blipFill>
        <p:spPr>
          <a:xfrm>
            <a:off x="6969252" y="2449067"/>
            <a:ext cx="2261615" cy="463295"/>
          </a:xfrm>
          <a:prstGeom prst="rect">
            <a:avLst/>
          </a:prstGeom>
        </p:spPr>
      </p:pic>
      <p:pic>
        <p:nvPicPr>
          <p:cNvPr id="15" name="object 15"/>
          <p:cNvPicPr/>
          <p:nvPr/>
        </p:nvPicPr>
        <p:blipFill>
          <a:blip r:embed="rId15" cstate="print"/>
          <a:stretch>
            <a:fillRect/>
          </a:stretch>
        </p:blipFill>
        <p:spPr>
          <a:xfrm>
            <a:off x="7828788" y="1658111"/>
            <a:ext cx="635495" cy="640079"/>
          </a:xfrm>
          <a:prstGeom prst="rect">
            <a:avLst/>
          </a:prstGeom>
        </p:spPr>
      </p:pic>
      <p:grpSp>
        <p:nvGrpSpPr>
          <p:cNvPr id="16" name="object 16"/>
          <p:cNvGrpSpPr/>
          <p:nvPr/>
        </p:nvGrpSpPr>
        <p:grpSpPr>
          <a:xfrm>
            <a:off x="8494776" y="4587240"/>
            <a:ext cx="634365" cy="1277620"/>
            <a:chOff x="8494776" y="4587240"/>
            <a:chExt cx="634365" cy="1277620"/>
          </a:xfrm>
        </p:grpSpPr>
        <p:pic>
          <p:nvPicPr>
            <p:cNvPr id="17" name="object 17"/>
            <p:cNvPicPr/>
            <p:nvPr/>
          </p:nvPicPr>
          <p:blipFill>
            <a:blip r:embed="rId16" cstate="print"/>
            <a:stretch>
              <a:fillRect/>
            </a:stretch>
          </p:blipFill>
          <p:spPr>
            <a:xfrm>
              <a:off x="8604504" y="5271516"/>
              <a:ext cx="524255" cy="592835"/>
            </a:xfrm>
            <a:prstGeom prst="rect">
              <a:avLst/>
            </a:prstGeom>
          </p:spPr>
        </p:pic>
        <p:pic>
          <p:nvPicPr>
            <p:cNvPr id="18" name="object 18"/>
            <p:cNvPicPr/>
            <p:nvPr/>
          </p:nvPicPr>
          <p:blipFill>
            <a:blip r:embed="rId17" cstate="print"/>
            <a:stretch>
              <a:fillRect/>
            </a:stretch>
          </p:blipFill>
          <p:spPr>
            <a:xfrm>
              <a:off x="8494776" y="4587240"/>
              <a:ext cx="608075" cy="708659"/>
            </a:xfrm>
            <a:prstGeom prst="rect">
              <a:avLst/>
            </a:prstGeom>
          </p:spPr>
        </p:pic>
      </p:grpSp>
      <p:grpSp>
        <p:nvGrpSpPr>
          <p:cNvPr id="19" name="object 19"/>
          <p:cNvGrpSpPr/>
          <p:nvPr/>
        </p:nvGrpSpPr>
        <p:grpSpPr>
          <a:xfrm>
            <a:off x="1761744" y="2921507"/>
            <a:ext cx="672465" cy="2261870"/>
            <a:chOff x="1761744" y="2921507"/>
            <a:chExt cx="672465" cy="2261870"/>
          </a:xfrm>
        </p:grpSpPr>
        <p:pic>
          <p:nvPicPr>
            <p:cNvPr id="20" name="object 20"/>
            <p:cNvPicPr/>
            <p:nvPr/>
          </p:nvPicPr>
          <p:blipFill>
            <a:blip r:embed="rId18" cstate="print"/>
            <a:stretch>
              <a:fillRect/>
            </a:stretch>
          </p:blipFill>
          <p:spPr>
            <a:xfrm>
              <a:off x="1860235" y="4509516"/>
              <a:ext cx="451284" cy="673607"/>
            </a:xfrm>
            <a:prstGeom prst="rect">
              <a:avLst/>
            </a:prstGeom>
          </p:spPr>
        </p:pic>
        <p:pic>
          <p:nvPicPr>
            <p:cNvPr id="21" name="object 21"/>
            <p:cNvPicPr/>
            <p:nvPr/>
          </p:nvPicPr>
          <p:blipFill>
            <a:blip r:embed="rId19" cstate="print"/>
            <a:stretch>
              <a:fillRect/>
            </a:stretch>
          </p:blipFill>
          <p:spPr>
            <a:xfrm>
              <a:off x="1761744" y="3697224"/>
              <a:ext cx="635507" cy="822947"/>
            </a:xfrm>
            <a:prstGeom prst="rect">
              <a:avLst/>
            </a:prstGeom>
          </p:spPr>
        </p:pic>
        <p:pic>
          <p:nvPicPr>
            <p:cNvPr id="22" name="object 22"/>
            <p:cNvPicPr/>
            <p:nvPr/>
          </p:nvPicPr>
          <p:blipFill>
            <a:blip r:embed="rId20" cstate="print"/>
            <a:stretch>
              <a:fillRect/>
            </a:stretch>
          </p:blipFill>
          <p:spPr>
            <a:xfrm>
              <a:off x="1767840" y="2921507"/>
              <a:ext cx="665975" cy="755891"/>
            </a:xfrm>
            <a:prstGeom prst="rect">
              <a:avLst/>
            </a:prstGeom>
          </p:spPr>
        </p:pic>
      </p:grpSp>
      <p:pic>
        <p:nvPicPr>
          <p:cNvPr id="23" name="object 23"/>
          <p:cNvPicPr/>
          <p:nvPr/>
        </p:nvPicPr>
        <p:blipFill>
          <a:blip r:embed="rId21" cstate="print"/>
          <a:stretch>
            <a:fillRect/>
          </a:stretch>
        </p:blipFill>
        <p:spPr>
          <a:xfrm>
            <a:off x="569975" y="4945379"/>
            <a:ext cx="864107" cy="864107"/>
          </a:xfrm>
          <a:prstGeom prst="rect">
            <a:avLst/>
          </a:prstGeom>
        </p:spPr>
      </p:pic>
      <p:grpSp>
        <p:nvGrpSpPr>
          <p:cNvPr id="24" name="object 24"/>
          <p:cNvGrpSpPr/>
          <p:nvPr/>
        </p:nvGrpSpPr>
        <p:grpSpPr>
          <a:xfrm>
            <a:off x="1898904" y="1303019"/>
            <a:ext cx="2569845" cy="1562100"/>
            <a:chOff x="1898904" y="1303019"/>
            <a:chExt cx="2569845" cy="1562100"/>
          </a:xfrm>
        </p:grpSpPr>
        <p:pic>
          <p:nvPicPr>
            <p:cNvPr id="25" name="object 25"/>
            <p:cNvPicPr/>
            <p:nvPr/>
          </p:nvPicPr>
          <p:blipFill>
            <a:blip r:embed="rId22" cstate="print"/>
            <a:stretch>
              <a:fillRect/>
            </a:stretch>
          </p:blipFill>
          <p:spPr>
            <a:xfrm>
              <a:off x="1973580" y="1303019"/>
              <a:ext cx="915923" cy="632459"/>
            </a:xfrm>
            <a:prstGeom prst="rect">
              <a:avLst/>
            </a:prstGeom>
          </p:spPr>
        </p:pic>
        <p:pic>
          <p:nvPicPr>
            <p:cNvPr id="26" name="object 26"/>
            <p:cNvPicPr/>
            <p:nvPr/>
          </p:nvPicPr>
          <p:blipFill>
            <a:blip r:embed="rId23" cstate="print"/>
            <a:stretch>
              <a:fillRect/>
            </a:stretch>
          </p:blipFill>
          <p:spPr>
            <a:xfrm>
              <a:off x="1898904" y="1905000"/>
              <a:ext cx="1632203" cy="429767"/>
            </a:xfrm>
            <a:prstGeom prst="rect">
              <a:avLst/>
            </a:prstGeom>
          </p:spPr>
        </p:pic>
        <p:pic>
          <p:nvPicPr>
            <p:cNvPr id="27" name="object 27"/>
            <p:cNvPicPr/>
            <p:nvPr/>
          </p:nvPicPr>
          <p:blipFill>
            <a:blip r:embed="rId24" cstate="print"/>
            <a:stretch>
              <a:fillRect/>
            </a:stretch>
          </p:blipFill>
          <p:spPr>
            <a:xfrm>
              <a:off x="3255264" y="1412748"/>
              <a:ext cx="1213103" cy="758951"/>
            </a:xfrm>
            <a:prstGeom prst="rect">
              <a:avLst/>
            </a:prstGeom>
          </p:spPr>
        </p:pic>
        <p:pic>
          <p:nvPicPr>
            <p:cNvPr id="28" name="object 28"/>
            <p:cNvPicPr/>
            <p:nvPr/>
          </p:nvPicPr>
          <p:blipFill>
            <a:blip r:embed="rId25" cstate="print"/>
            <a:stretch>
              <a:fillRect/>
            </a:stretch>
          </p:blipFill>
          <p:spPr>
            <a:xfrm>
              <a:off x="2083307" y="2310383"/>
              <a:ext cx="1109459" cy="554735"/>
            </a:xfrm>
            <a:prstGeom prst="rect">
              <a:avLst/>
            </a:prstGeom>
          </p:spPr>
        </p:pic>
        <p:pic>
          <p:nvPicPr>
            <p:cNvPr id="29" name="object 29"/>
            <p:cNvPicPr/>
            <p:nvPr/>
          </p:nvPicPr>
          <p:blipFill>
            <a:blip r:embed="rId26" cstate="print"/>
            <a:stretch>
              <a:fillRect/>
            </a:stretch>
          </p:blipFill>
          <p:spPr>
            <a:xfrm>
              <a:off x="3585972" y="2252472"/>
              <a:ext cx="751331" cy="553727"/>
            </a:xfrm>
            <a:prstGeom prst="rect">
              <a:avLst/>
            </a:prstGeom>
          </p:spPr>
        </p:pic>
      </p:grpSp>
      <p:grpSp>
        <p:nvGrpSpPr>
          <p:cNvPr id="30" name="object 30"/>
          <p:cNvGrpSpPr/>
          <p:nvPr/>
        </p:nvGrpSpPr>
        <p:grpSpPr>
          <a:xfrm>
            <a:off x="2657855" y="4384547"/>
            <a:ext cx="783590" cy="1313815"/>
            <a:chOff x="2657855" y="4384547"/>
            <a:chExt cx="783590" cy="1313815"/>
          </a:xfrm>
        </p:grpSpPr>
        <p:pic>
          <p:nvPicPr>
            <p:cNvPr id="31" name="object 31"/>
            <p:cNvPicPr/>
            <p:nvPr/>
          </p:nvPicPr>
          <p:blipFill>
            <a:blip r:embed="rId27" cstate="print"/>
            <a:stretch>
              <a:fillRect/>
            </a:stretch>
          </p:blipFill>
          <p:spPr>
            <a:xfrm>
              <a:off x="2720339" y="4384547"/>
              <a:ext cx="720851" cy="720851"/>
            </a:xfrm>
            <a:prstGeom prst="rect">
              <a:avLst/>
            </a:prstGeom>
          </p:spPr>
        </p:pic>
        <p:pic>
          <p:nvPicPr>
            <p:cNvPr id="32" name="object 32"/>
            <p:cNvPicPr/>
            <p:nvPr/>
          </p:nvPicPr>
          <p:blipFill>
            <a:blip r:embed="rId28" cstate="print"/>
            <a:stretch>
              <a:fillRect/>
            </a:stretch>
          </p:blipFill>
          <p:spPr>
            <a:xfrm>
              <a:off x="2657855" y="5090159"/>
              <a:ext cx="605027" cy="608075"/>
            </a:xfrm>
            <a:prstGeom prst="rect">
              <a:avLst/>
            </a:prstGeom>
          </p:spPr>
        </p:pic>
      </p:grpSp>
      <p:grpSp>
        <p:nvGrpSpPr>
          <p:cNvPr id="33" name="object 33"/>
          <p:cNvGrpSpPr/>
          <p:nvPr/>
        </p:nvGrpSpPr>
        <p:grpSpPr>
          <a:xfrm>
            <a:off x="6903719" y="1546859"/>
            <a:ext cx="4861558" cy="4270235"/>
            <a:chOff x="6903719" y="1546859"/>
            <a:chExt cx="4861558" cy="4270235"/>
          </a:xfrm>
        </p:grpSpPr>
        <p:pic>
          <p:nvPicPr>
            <p:cNvPr id="34" name="object 34"/>
            <p:cNvPicPr/>
            <p:nvPr/>
          </p:nvPicPr>
          <p:blipFill>
            <a:blip r:embed="rId29" cstate="print"/>
            <a:stretch>
              <a:fillRect/>
            </a:stretch>
          </p:blipFill>
          <p:spPr>
            <a:xfrm>
              <a:off x="10401301" y="1546859"/>
              <a:ext cx="740662" cy="751331"/>
            </a:xfrm>
            <a:prstGeom prst="rect">
              <a:avLst/>
            </a:prstGeom>
          </p:spPr>
        </p:pic>
        <p:pic>
          <p:nvPicPr>
            <p:cNvPr id="35" name="object 35"/>
            <p:cNvPicPr/>
            <p:nvPr/>
          </p:nvPicPr>
          <p:blipFill>
            <a:blip r:embed="rId30" cstate="print"/>
            <a:stretch>
              <a:fillRect/>
            </a:stretch>
          </p:blipFill>
          <p:spPr>
            <a:xfrm>
              <a:off x="10407395" y="3429000"/>
              <a:ext cx="1357882" cy="630935"/>
            </a:xfrm>
            <a:prstGeom prst="rect">
              <a:avLst/>
            </a:prstGeom>
          </p:spPr>
        </p:pic>
        <p:pic>
          <p:nvPicPr>
            <p:cNvPr id="36" name="object 36"/>
            <p:cNvPicPr/>
            <p:nvPr/>
          </p:nvPicPr>
          <p:blipFill>
            <a:blip r:embed="rId31" cstate="print"/>
            <a:stretch>
              <a:fillRect/>
            </a:stretch>
          </p:blipFill>
          <p:spPr>
            <a:xfrm>
              <a:off x="9765791" y="3235452"/>
              <a:ext cx="1022602" cy="821423"/>
            </a:xfrm>
            <a:prstGeom prst="rect">
              <a:avLst/>
            </a:prstGeom>
          </p:spPr>
        </p:pic>
        <p:pic>
          <p:nvPicPr>
            <p:cNvPr id="37" name="object 37"/>
            <p:cNvPicPr/>
            <p:nvPr/>
          </p:nvPicPr>
          <p:blipFill>
            <a:blip r:embed="rId32" cstate="print"/>
            <a:stretch>
              <a:fillRect/>
            </a:stretch>
          </p:blipFill>
          <p:spPr>
            <a:xfrm>
              <a:off x="8700515" y="1706880"/>
              <a:ext cx="990024" cy="366711"/>
            </a:xfrm>
            <a:prstGeom prst="rect">
              <a:avLst/>
            </a:prstGeom>
          </p:spPr>
        </p:pic>
        <p:pic>
          <p:nvPicPr>
            <p:cNvPr id="38" name="object 38"/>
            <p:cNvPicPr/>
            <p:nvPr/>
          </p:nvPicPr>
          <p:blipFill>
            <a:blip r:embed="rId33" cstate="print"/>
            <a:stretch>
              <a:fillRect/>
            </a:stretch>
          </p:blipFill>
          <p:spPr>
            <a:xfrm>
              <a:off x="10082783" y="2458211"/>
              <a:ext cx="1263395" cy="609599"/>
            </a:xfrm>
            <a:prstGeom prst="rect">
              <a:avLst/>
            </a:prstGeom>
          </p:spPr>
        </p:pic>
        <p:pic>
          <p:nvPicPr>
            <p:cNvPr id="39" name="object 39"/>
            <p:cNvPicPr/>
            <p:nvPr/>
          </p:nvPicPr>
          <p:blipFill>
            <a:blip r:embed="rId34" cstate="print"/>
            <a:stretch>
              <a:fillRect/>
            </a:stretch>
          </p:blipFill>
          <p:spPr>
            <a:xfrm>
              <a:off x="10439399" y="4890515"/>
              <a:ext cx="920495" cy="926579"/>
            </a:xfrm>
            <a:prstGeom prst="rect">
              <a:avLst/>
            </a:prstGeom>
          </p:spPr>
        </p:pic>
        <p:pic>
          <p:nvPicPr>
            <p:cNvPr id="40" name="object 40"/>
            <p:cNvPicPr/>
            <p:nvPr/>
          </p:nvPicPr>
          <p:blipFill>
            <a:blip r:embed="rId35" cstate="print"/>
            <a:stretch>
              <a:fillRect/>
            </a:stretch>
          </p:blipFill>
          <p:spPr>
            <a:xfrm>
              <a:off x="10232136" y="4218431"/>
              <a:ext cx="1392935" cy="729983"/>
            </a:xfrm>
            <a:prstGeom prst="rect">
              <a:avLst/>
            </a:prstGeom>
          </p:spPr>
        </p:pic>
        <p:pic>
          <p:nvPicPr>
            <p:cNvPr id="42" name="object 42"/>
            <p:cNvPicPr/>
            <p:nvPr/>
          </p:nvPicPr>
          <p:blipFill>
            <a:blip r:embed="rId36" cstate="print"/>
            <a:stretch>
              <a:fillRect/>
            </a:stretch>
          </p:blipFill>
          <p:spPr>
            <a:xfrm>
              <a:off x="7578851" y="3041903"/>
              <a:ext cx="1665731" cy="637031"/>
            </a:xfrm>
            <a:prstGeom prst="rect">
              <a:avLst/>
            </a:prstGeom>
          </p:spPr>
        </p:pic>
        <p:pic>
          <p:nvPicPr>
            <p:cNvPr id="43" name="object 43"/>
            <p:cNvPicPr/>
            <p:nvPr/>
          </p:nvPicPr>
          <p:blipFill>
            <a:blip r:embed="rId37" cstate="print"/>
            <a:stretch>
              <a:fillRect/>
            </a:stretch>
          </p:blipFill>
          <p:spPr>
            <a:xfrm>
              <a:off x="6903719" y="3666744"/>
              <a:ext cx="1164335" cy="377951"/>
            </a:xfrm>
            <a:prstGeom prst="rect">
              <a:avLst/>
            </a:prstGeom>
          </p:spPr>
        </p:pic>
        <p:pic>
          <p:nvPicPr>
            <p:cNvPr id="44" name="object 44"/>
            <p:cNvPicPr/>
            <p:nvPr/>
          </p:nvPicPr>
          <p:blipFill>
            <a:blip r:embed="rId38" cstate="print"/>
            <a:stretch>
              <a:fillRect/>
            </a:stretch>
          </p:blipFill>
          <p:spPr>
            <a:xfrm>
              <a:off x="8450580" y="3826763"/>
              <a:ext cx="748282" cy="615695"/>
            </a:xfrm>
            <a:prstGeom prst="rect">
              <a:avLst/>
            </a:prstGeom>
          </p:spPr>
        </p:pic>
      </p:grpSp>
      <p:sp>
        <p:nvSpPr>
          <p:cNvPr id="45" name="object 45"/>
          <p:cNvSpPr txBox="1"/>
          <p:nvPr/>
        </p:nvSpPr>
        <p:spPr>
          <a:xfrm>
            <a:off x="5356859" y="4291584"/>
            <a:ext cx="2944495" cy="1542089"/>
          </a:xfrm>
          <a:prstGeom prst="rect">
            <a:avLst/>
          </a:prstGeom>
          <a:solidFill>
            <a:srgbClr val="E7E6E6"/>
          </a:solidFill>
        </p:spPr>
        <p:txBody>
          <a:bodyPr vert="horz" wrap="square" lIns="0" tIns="33655" rIns="0" bIns="0" rtlCol="0">
            <a:spAutoFit/>
          </a:bodyPr>
          <a:lstStyle/>
          <a:p>
            <a:pPr marL="91440">
              <a:lnSpc>
                <a:spcPct val="100000"/>
              </a:lnSpc>
              <a:spcBef>
                <a:spcPts val="265"/>
              </a:spcBef>
            </a:pPr>
            <a:r>
              <a:rPr sz="1400" b="1" dirty="0">
                <a:solidFill>
                  <a:srgbClr val="FF0000"/>
                </a:solidFill>
                <a:latin typeface="Calibri"/>
                <a:cs typeface="Calibri"/>
              </a:rPr>
              <a:t>Network</a:t>
            </a:r>
            <a:r>
              <a:rPr sz="1400" b="1" spc="-50" dirty="0">
                <a:solidFill>
                  <a:srgbClr val="FF0000"/>
                </a:solidFill>
                <a:latin typeface="Calibri"/>
                <a:cs typeface="Calibri"/>
              </a:rPr>
              <a:t> </a:t>
            </a:r>
            <a:r>
              <a:rPr sz="1400" b="1" dirty="0">
                <a:solidFill>
                  <a:srgbClr val="FF0000"/>
                </a:solidFill>
                <a:latin typeface="Calibri"/>
                <a:cs typeface="Calibri"/>
              </a:rPr>
              <a:t>of</a:t>
            </a:r>
            <a:r>
              <a:rPr sz="1400" b="1" spc="-30" dirty="0">
                <a:solidFill>
                  <a:srgbClr val="FF0000"/>
                </a:solidFill>
                <a:latin typeface="Calibri"/>
                <a:cs typeface="Calibri"/>
              </a:rPr>
              <a:t> </a:t>
            </a:r>
            <a:r>
              <a:rPr sz="1400" b="1" spc="-10" dirty="0">
                <a:solidFill>
                  <a:srgbClr val="FF0000"/>
                </a:solidFill>
                <a:latin typeface="Calibri"/>
                <a:cs typeface="Calibri"/>
              </a:rPr>
              <a:t>Experts</a:t>
            </a:r>
            <a:endParaRPr sz="1400" dirty="0">
              <a:latin typeface="Calibri"/>
              <a:cs typeface="Calibri"/>
            </a:endParaRPr>
          </a:p>
          <a:p>
            <a:pPr marL="91440" marR="344170">
              <a:lnSpc>
                <a:spcPct val="100000"/>
              </a:lnSpc>
            </a:pPr>
            <a:r>
              <a:rPr sz="1400" b="1" spc="-30" dirty="0">
                <a:solidFill>
                  <a:srgbClr val="006FC0"/>
                </a:solidFill>
                <a:latin typeface="Calibri"/>
                <a:cs typeface="Calibri"/>
              </a:rPr>
              <a:t>SPAW</a:t>
            </a:r>
            <a:r>
              <a:rPr sz="1400" b="1" spc="-40" dirty="0">
                <a:solidFill>
                  <a:srgbClr val="006FC0"/>
                </a:solidFill>
                <a:latin typeface="Calibri"/>
                <a:cs typeface="Calibri"/>
              </a:rPr>
              <a:t> </a:t>
            </a:r>
            <a:r>
              <a:rPr sz="1400" b="1" dirty="0">
                <a:solidFill>
                  <a:srgbClr val="006FC0"/>
                </a:solidFill>
                <a:latin typeface="Calibri"/>
                <a:cs typeface="Calibri"/>
              </a:rPr>
              <a:t>RAC</a:t>
            </a:r>
            <a:r>
              <a:rPr sz="1400" b="1" spc="-60" dirty="0">
                <a:solidFill>
                  <a:srgbClr val="006FC0"/>
                </a:solidFill>
                <a:latin typeface="Calibri"/>
                <a:cs typeface="Calibri"/>
              </a:rPr>
              <a:t> </a:t>
            </a:r>
            <a:r>
              <a:rPr sz="1400" b="1" dirty="0">
                <a:solidFill>
                  <a:srgbClr val="006FC0"/>
                </a:solidFill>
                <a:latin typeface="Calibri"/>
                <a:cs typeface="Calibri"/>
              </a:rPr>
              <a:t>Working</a:t>
            </a:r>
            <a:r>
              <a:rPr sz="1400" b="1" spc="-50" dirty="0">
                <a:solidFill>
                  <a:srgbClr val="006FC0"/>
                </a:solidFill>
                <a:latin typeface="Calibri"/>
                <a:cs typeface="Calibri"/>
              </a:rPr>
              <a:t> </a:t>
            </a:r>
            <a:r>
              <a:rPr sz="1400" b="1" spc="-10" dirty="0">
                <a:solidFill>
                  <a:srgbClr val="006FC0"/>
                </a:solidFill>
                <a:latin typeface="Calibri"/>
                <a:cs typeface="Calibri"/>
              </a:rPr>
              <a:t>Groups</a:t>
            </a:r>
            <a:r>
              <a:rPr sz="1400" spc="-10" dirty="0">
                <a:latin typeface="Calibri"/>
                <a:cs typeface="Calibri"/>
              </a:rPr>
              <a:t>: </a:t>
            </a:r>
            <a:r>
              <a:rPr sz="1400" b="1" i="1" dirty="0">
                <a:solidFill>
                  <a:srgbClr val="006FC0"/>
                </a:solidFill>
                <a:latin typeface="Calibri"/>
                <a:cs typeface="Calibri"/>
              </a:rPr>
              <a:t>Species</a:t>
            </a:r>
            <a:r>
              <a:rPr sz="1400" b="1" i="1" spc="-40" dirty="0">
                <a:solidFill>
                  <a:srgbClr val="006FC0"/>
                </a:solidFill>
                <a:latin typeface="Calibri"/>
                <a:cs typeface="Calibri"/>
              </a:rPr>
              <a:t> </a:t>
            </a:r>
            <a:r>
              <a:rPr sz="1400" b="1" i="1" dirty="0">
                <a:solidFill>
                  <a:srgbClr val="006FC0"/>
                </a:solidFill>
                <a:latin typeface="Calibri"/>
                <a:cs typeface="Calibri"/>
              </a:rPr>
              <a:t>(coral,</a:t>
            </a:r>
            <a:r>
              <a:rPr sz="1400" b="1" i="1" spc="-45" dirty="0">
                <a:solidFill>
                  <a:srgbClr val="006FC0"/>
                </a:solidFill>
                <a:latin typeface="Calibri"/>
                <a:cs typeface="Calibri"/>
              </a:rPr>
              <a:t> </a:t>
            </a:r>
            <a:r>
              <a:rPr sz="1400" b="1" i="1" dirty="0">
                <a:solidFill>
                  <a:srgbClr val="006FC0"/>
                </a:solidFill>
                <a:latin typeface="Calibri"/>
                <a:cs typeface="Calibri"/>
              </a:rPr>
              <a:t>mammals,</a:t>
            </a:r>
            <a:r>
              <a:rPr sz="1400" b="1" i="1" spc="-45" dirty="0">
                <a:solidFill>
                  <a:srgbClr val="006FC0"/>
                </a:solidFill>
                <a:latin typeface="Calibri"/>
                <a:cs typeface="Calibri"/>
              </a:rPr>
              <a:t> </a:t>
            </a:r>
            <a:r>
              <a:rPr sz="1400" b="1" i="1" spc="-10" dirty="0">
                <a:solidFill>
                  <a:srgbClr val="006FC0"/>
                </a:solidFill>
                <a:latin typeface="Calibri"/>
                <a:cs typeface="Calibri"/>
              </a:rPr>
              <a:t>invasive </a:t>
            </a:r>
            <a:r>
              <a:rPr sz="1400" b="1" i="1" dirty="0">
                <a:solidFill>
                  <a:srgbClr val="006FC0"/>
                </a:solidFill>
                <a:latin typeface="Calibri"/>
                <a:cs typeface="Calibri"/>
              </a:rPr>
              <a:t>species,</a:t>
            </a:r>
            <a:r>
              <a:rPr sz="1400" b="1" i="1" spc="-45" dirty="0">
                <a:solidFill>
                  <a:srgbClr val="006FC0"/>
                </a:solidFill>
                <a:latin typeface="Calibri"/>
                <a:cs typeface="Calibri"/>
              </a:rPr>
              <a:t> </a:t>
            </a:r>
            <a:r>
              <a:rPr sz="1400" b="1" i="1" spc="-10" dirty="0">
                <a:solidFill>
                  <a:srgbClr val="006FC0"/>
                </a:solidFill>
                <a:latin typeface="Calibri"/>
                <a:cs typeface="Calibri"/>
              </a:rPr>
              <a:t>etc.)</a:t>
            </a:r>
            <a:endParaRPr sz="1400" dirty="0">
              <a:latin typeface="Calibri"/>
              <a:cs typeface="Calibri"/>
            </a:endParaRPr>
          </a:p>
          <a:p>
            <a:pPr marL="91440">
              <a:lnSpc>
                <a:spcPct val="100000"/>
              </a:lnSpc>
              <a:spcBef>
                <a:spcPts val="5"/>
              </a:spcBef>
            </a:pPr>
            <a:r>
              <a:rPr sz="1400" b="1" i="1" spc="-20" dirty="0">
                <a:solidFill>
                  <a:srgbClr val="006FC0"/>
                </a:solidFill>
                <a:latin typeface="Calibri"/>
                <a:cs typeface="Calibri"/>
              </a:rPr>
              <a:t>P</a:t>
            </a:r>
            <a:r>
              <a:rPr lang="en-029" sz="1400" b="1" i="1" spc="-20" dirty="0">
                <a:solidFill>
                  <a:srgbClr val="006FC0"/>
                </a:solidFill>
                <a:latin typeface="Calibri"/>
                <a:cs typeface="Calibri"/>
              </a:rPr>
              <a:t>a</a:t>
            </a:r>
            <a:r>
              <a:rPr sz="1400" b="1" i="1" spc="-20" dirty="0">
                <a:solidFill>
                  <a:srgbClr val="006FC0"/>
                </a:solidFill>
                <a:latin typeface="Calibri"/>
                <a:cs typeface="Calibri"/>
              </a:rPr>
              <a:t>s</a:t>
            </a:r>
            <a:endParaRPr lang="en-029" sz="1400" b="1" i="1" spc="-20" dirty="0">
              <a:solidFill>
                <a:srgbClr val="006FC0"/>
              </a:solidFill>
              <a:latin typeface="Calibri"/>
              <a:cs typeface="Calibri"/>
            </a:endParaRPr>
          </a:p>
          <a:p>
            <a:pPr marL="91440">
              <a:lnSpc>
                <a:spcPct val="100000"/>
              </a:lnSpc>
              <a:spcBef>
                <a:spcPts val="5"/>
              </a:spcBef>
            </a:pPr>
            <a:r>
              <a:rPr lang="en-029" sz="1400" b="1" i="1" spc="-20" dirty="0">
                <a:solidFill>
                  <a:srgbClr val="006FC0"/>
                </a:solidFill>
                <a:latin typeface="Calibri"/>
                <a:cs typeface="Calibri"/>
              </a:rPr>
              <a:t>Exemptions</a:t>
            </a:r>
          </a:p>
          <a:p>
            <a:pPr marL="91440">
              <a:lnSpc>
                <a:spcPct val="100000"/>
              </a:lnSpc>
              <a:spcBef>
                <a:spcPts val="5"/>
              </a:spcBef>
            </a:pPr>
            <a:endParaRPr sz="1400" dirty="0">
              <a:latin typeface="Calibri"/>
              <a:cs typeface="Calibri"/>
            </a:endParaRPr>
          </a:p>
        </p:txBody>
      </p:sp>
      <p:pic>
        <p:nvPicPr>
          <p:cNvPr id="46" name="object 46"/>
          <p:cNvPicPr/>
          <p:nvPr/>
        </p:nvPicPr>
        <p:blipFill>
          <a:blip r:embed="rId39" cstate="print"/>
          <a:stretch>
            <a:fillRect/>
          </a:stretch>
        </p:blipFill>
        <p:spPr>
          <a:xfrm>
            <a:off x="4578096" y="3092195"/>
            <a:ext cx="716279" cy="335279"/>
          </a:xfrm>
          <a:prstGeom prst="rect">
            <a:avLst/>
          </a:prstGeom>
        </p:spPr>
      </p:pic>
      <p:pic>
        <p:nvPicPr>
          <p:cNvPr id="47" name="object 47"/>
          <p:cNvPicPr/>
          <p:nvPr/>
        </p:nvPicPr>
        <p:blipFill>
          <a:blip r:embed="rId40" cstate="print"/>
          <a:stretch>
            <a:fillRect/>
          </a:stretch>
        </p:blipFill>
        <p:spPr>
          <a:xfrm>
            <a:off x="3713288" y="3015288"/>
            <a:ext cx="528747" cy="576716"/>
          </a:xfrm>
          <a:prstGeom prst="rect">
            <a:avLst/>
          </a:prstGeom>
        </p:spPr>
      </p:pic>
      <p:pic>
        <p:nvPicPr>
          <p:cNvPr id="48" name="object 48"/>
          <p:cNvPicPr/>
          <p:nvPr/>
        </p:nvPicPr>
        <p:blipFill>
          <a:blip r:embed="rId41" cstate="print"/>
          <a:stretch>
            <a:fillRect/>
          </a:stretch>
        </p:blipFill>
        <p:spPr>
          <a:xfrm>
            <a:off x="4574438" y="2373169"/>
            <a:ext cx="739647" cy="503433"/>
          </a:xfrm>
          <a:prstGeom prst="rect">
            <a:avLst/>
          </a:prstGeom>
        </p:spPr>
      </p:pic>
      <p:pic>
        <p:nvPicPr>
          <p:cNvPr id="49" name="object 49"/>
          <p:cNvPicPr/>
          <p:nvPr/>
        </p:nvPicPr>
        <p:blipFill>
          <a:blip r:embed="rId42" cstate="print"/>
          <a:stretch>
            <a:fillRect/>
          </a:stretch>
        </p:blipFill>
        <p:spPr>
          <a:xfrm>
            <a:off x="4386072" y="4619244"/>
            <a:ext cx="810767" cy="1126235"/>
          </a:xfrm>
          <a:prstGeom prst="rect">
            <a:avLst/>
          </a:prstGeom>
        </p:spPr>
      </p:pic>
      <p:sp>
        <p:nvSpPr>
          <p:cNvPr id="50" name="object 50"/>
          <p:cNvSpPr txBox="1"/>
          <p:nvPr/>
        </p:nvSpPr>
        <p:spPr>
          <a:xfrm>
            <a:off x="4350146" y="1471520"/>
            <a:ext cx="2646680" cy="764540"/>
          </a:xfrm>
          <a:prstGeom prst="rect">
            <a:avLst/>
          </a:prstGeom>
        </p:spPr>
        <p:txBody>
          <a:bodyPr vert="horz" wrap="square" lIns="0" tIns="12700" rIns="0" bIns="0" rtlCol="0">
            <a:spAutoFit/>
          </a:bodyPr>
          <a:lstStyle/>
          <a:p>
            <a:pPr marL="12700" marR="5080">
              <a:lnSpc>
                <a:spcPct val="134700"/>
              </a:lnSpc>
              <a:spcBef>
                <a:spcPts val="100"/>
              </a:spcBef>
            </a:pPr>
            <a:r>
              <a:rPr sz="1800" b="1" spc="-10" dirty="0">
                <a:solidFill>
                  <a:srgbClr val="00AFEF"/>
                </a:solidFill>
                <a:latin typeface="Calibri"/>
                <a:cs typeface="Calibri"/>
              </a:rPr>
              <a:t>Stakeholders</a:t>
            </a:r>
            <a:r>
              <a:rPr sz="1800" b="1" spc="-40" dirty="0">
                <a:solidFill>
                  <a:srgbClr val="00AFEF"/>
                </a:solidFill>
                <a:latin typeface="Calibri"/>
                <a:cs typeface="Calibri"/>
              </a:rPr>
              <a:t> </a:t>
            </a:r>
            <a:r>
              <a:rPr sz="1800" b="1" dirty="0">
                <a:solidFill>
                  <a:srgbClr val="00AFEF"/>
                </a:solidFill>
                <a:latin typeface="Calibri"/>
                <a:cs typeface="Calibri"/>
              </a:rPr>
              <a:t>&amp;</a:t>
            </a:r>
            <a:r>
              <a:rPr sz="1800" b="1" spc="-5" dirty="0">
                <a:solidFill>
                  <a:srgbClr val="00AFEF"/>
                </a:solidFill>
                <a:latin typeface="Calibri"/>
                <a:cs typeface="Calibri"/>
              </a:rPr>
              <a:t> </a:t>
            </a:r>
            <a:r>
              <a:rPr sz="1800" b="1" dirty="0">
                <a:solidFill>
                  <a:srgbClr val="00AFEF"/>
                </a:solidFill>
                <a:latin typeface="Calibri"/>
                <a:cs typeface="Calibri"/>
              </a:rPr>
              <a:t>Civil</a:t>
            </a:r>
            <a:r>
              <a:rPr sz="1800" b="1" spc="-10" dirty="0">
                <a:solidFill>
                  <a:srgbClr val="00AFEF"/>
                </a:solidFill>
                <a:latin typeface="Calibri"/>
                <a:cs typeface="Calibri"/>
              </a:rPr>
              <a:t> Society </a:t>
            </a:r>
            <a:r>
              <a:rPr sz="1800" b="1" dirty="0">
                <a:solidFill>
                  <a:srgbClr val="00AFEF"/>
                </a:solidFill>
                <a:latin typeface="Calibri"/>
                <a:cs typeface="Calibri"/>
              </a:rPr>
              <a:t>Sargasso</a:t>
            </a:r>
            <a:r>
              <a:rPr sz="1800" b="1" spc="-50" dirty="0">
                <a:solidFill>
                  <a:srgbClr val="00AFEF"/>
                </a:solidFill>
                <a:latin typeface="Calibri"/>
                <a:cs typeface="Calibri"/>
              </a:rPr>
              <a:t> </a:t>
            </a:r>
            <a:r>
              <a:rPr sz="1800" b="1" dirty="0">
                <a:solidFill>
                  <a:srgbClr val="00AFEF"/>
                </a:solidFill>
                <a:latin typeface="Calibri"/>
                <a:cs typeface="Calibri"/>
              </a:rPr>
              <a:t>Sea</a:t>
            </a:r>
            <a:r>
              <a:rPr sz="1800" b="1" spc="-50" dirty="0">
                <a:solidFill>
                  <a:srgbClr val="00AFEF"/>
                </a:solidFill>
                <a:latin typeface="Calibri"/>
                <a:cs typeface="Calibri"/>
              </a:rPr>
              <a:t> </a:t>
            </a:r>
            <a:r>
              <a:rPr sz="1800" b="1" spc="-10" dirty="0">
                <a:solidFill>
                  <a:srgbClr val="00AFEF"/>
                </a:solidFill>
                <a:latin typeface="Calibri"/>
                <a:cs typeface="Calibri"/>
              </a:rPr>
              <a:t>Commission</a:t>
            </a:r>
            <a:endParaRPr sz="1800">
              <a:latin typeface="Calibri"/>
              <a:cs typeface="Calibri"/>
            </a:endParaRPr>
          </a:p>
        </p:txBody>
      </p:sp>
      <p:pic>
        <p:nvPicPr>
          <p:cNvPr id="51" name="object 51"/>
          <p:cNvPicPr/>
          <p:nvPr/>
        </p:nvPicPr>
        <p:blipFill>
          <a:blip r:embed="rId43" cstate="print"/>
          <a:stretch>
            <a:fillRect/>
          </a:stretch>
        </p:blipFill>
        <p:spPr>
          <a:xfrm>
            <a:off x="3649980" y="4728971"/>
            <a:ext cx="583691" cy="969263"/>
          </a:xfrm>
          <a:prstGeom prst="rect">
            <a:avLst/>
          </a:prstGeom>
        </p:spPr>
      </p:pic>
      <p:pic>
        <p:nvPicPr>
          <p:cNvPr id="52" name="object 52"/>
          <p:cNvPicPr/>
          <p:nvPr/>
        </p:nvPicPr>
        <p:blipFill>
          <a:blip r:embed="rId44" cstate="print"/>
          <a:stretch>
            <a:fillRect/>
          </a:stretch>
        </p:blipFill>
        <p:spPr>
          <a:xfrm>
            <a:off x="4506467" y="3555491"/>
            <a:ext cx="749807" cy="377939"/>
          </a:xfrm>
          <a:prstGeom prst="rect">
            <a:avLst/>
          </a:prstGeom>
        </p:spPr>
      </p:pic>
      <p:pic>
        <p:nvPicPr>
          <p:cNvPr id="53" name="object 53"/>
          <p:cNvPicPr/>
          <p:nvPr/>
        </p:nvPicPr>
        <p:blipFill>
          <a:blip r:embed="rId45" cstate="print"/>
          <a:stretch>
            <a:fillRect/>
          </a:stretch>
        </p:blipFill>
        <p:spPr>
          <a:xfrm>
            <a:off x="1744979" y="5332476"/>
            <a:ext cx="687311" cy="573023"/>
          </a:xfrm>
          <a:prstGeom prst="rect">
            <a:avLst/>
          </a:prstGeom>
        </p:spPr>
      </p:pic>
      <p:pic>
        <p:nvPicPr>
          <p:cNvPr id="41" name="object 6">
            <a:extLst>
              <a:ext uri="{FF2B5EF4-FFF2-40B4-BE49-F238E27FC236}">
                <a16:creationId xmlns:a16="http://schemas.microsoft.com/office/drawing/2014/main" id="{8AD3BA32-CE68-3905-2061-6A9E20F35721}"/>
              </a:ext>
            </a:extLst>
          </p:cNvPr>
          <p:cNvPicPr/>
          <p:nvPr/>
        </p:nvPicPr>
        <p:blipFill>
          <a:blip r:embed="rId6" cstate="print"/>
          <a:stretch>
            <a:fillRect/>
          </a:stretch>
        </p:blipFill>
        <p:spPr>
          <a:xfrm>
            <a:off x="696468" y="2470404"/>
            <a:ext cx="839723" cy="493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0723" y="260010"/>
            <a:ext cx="9261475" cy="805099"/>
          </a:xfrm>
          <a:prstGeom prst="rect">
            <a:avLst/>
          </a:prstGeom>
        </p:spPr>
        <p:txBody>
          <a:bodyPr vert="horz" wrap="square" lIns="0" tIns="248673" rIns="0" bIns="0" rtlCol="0">
            <a:spAutoFit/>
          </a:bodyPr>
          <a:lstStyle/>
          <a:p>
            <a:pPr marL="12700">
              <a:lnSpc>
                <a:spcPct val="100000"/>
              </a:lnSpc>
              <a:spcBef>
                <a:spcPts val="100"/>
              </a:spcBef>
            </a:pPr>
            <a:r>
              <a:rPr dirty="0">
                <a:solidFill>
                  <a:srgbClr val="006FC0"/>
                </a:solidFill>
              </a:rPr>
              <a:t>Programme Coordination</a:t>
            </a:r>
          </a:p>
        </p:txBody>
      </p:sp>
      <p:sp>
        <p:nvSpPr>
          <p:cNvPr id="3" name="object 3"/>
          <p:cNvSpPr txBox="1"/>
          <p:nvPr/>
        </p:nvSpPr>
        <p:spPr>
          <a:xfrm>
            <a:off x="2149274" y="1666995"/>
            <a:ext cx="9737926" cy="3929281"/>
          </a:xfrm>
          <a:prstGeom prst="rect">
            <a:avLst/>
          </a:prstGeom>
        </p:spPr>
        <p:txBody>
          <a:bodyPr vert="horz" wrap="square" lIns="0" tIns="12700" rIns="0" bIns="0" rtlCol="0">
            <a:spAutoFit/>
          </a:bodyPr>
          <a:lstStyle/>
          <a:p>
            <a:pPr marL="469900" marR="5080" indent="-457200">
              <a:spcBef>
                <a:spcPts val="100"/>
              </a:spcBef>
              <a:buClr>
                <a:srgbClr val="00AFEF"/>
              </a:buClr>
              <a:buFont typeface="Arial" panose="020B0604020202020204" pitchFamily="34" charset="0"/>
              <a:buChar char="•"/>
              <a:tabLst>
                <a:tab pos="241300" algn="l"/>
              </a:tabLst>
            </a:pPr>
            <a:r>
              <a:rPr lang="en-US" sz="2800" dirty="0">
                <a:latin typeface="Calibri"/>
                <a:cs typeface="Calibri"/>
              </a:rPr>
              <a:t>Develop </a:t>
            </a:r>
            <a:r>
              <a:rPr lang="en-US" sz="2800" spc="-55" dirty="0">
                <a:solidFill>
                  <a:srgbClr val="00AFEF"/>
                </a:solidFill>
                <a:latin typeface="Calibri"/>
                <a:cs typeface="Calibri"/>
              </a:rPr>
              <a:t>new partnerships </a:t>
            </a:r>
            <a:r>
              <a:rPr lang="en-US" sz="2800" dirty="0">
                <a:latin typeface="Calibri"/>
                <a:cs typeface="Calibri"/>
              </a:rPr>
              <a:t>to strengthen the work of the SPAW objectives and address </a:t>
            </a:r>
            <a:r>
              <a:rPr lang="en-US" sz="2800" spc="-55" dirty="0">
                <a:solidFill>
                  <a:srgbClr val="00AFEF"/>
                </a:solidFill>
                <a:latin typeface="Calibri"/>
                <a:cs typeface="Calibri"/>
              </a:rPr>
              <a:t>thematic /emerging issues </a:t>
            </a:r>
            <a:r>
              <a:rPr lang="en-US" sz="2800" spc="-55" dirty="0">
                <a:solidFill>
                  <a:schemeClr val="tx1"/>
                </a:solidFill>
                <a:latin typeface="Calibri"/>
                <a:cs typeface="Calibri"/>
              </a:rPr>
              <a:t>(Ocean Acidification, Sargassum etc.)  </a:t>
            </a:r>
          </a:p>
          <a:p>
            <a:pPr marL="469900" marR="5080" indent="-457200">
              <a:lnSpc>
                <a:spcPct val="100000"/>
              </a:lnSpc>
              <a:spcBef>
                <a:spcPts val="100"/>
              </a:spcBef>
              <a:buClr>
                <a:srgbClr val="00AFEF"/>
              </a:buClr>
              <a:buFont typeface="Arial" panose="020B0604020202020204" pitchFamily="34" charset="0"/>
              <a:buChar char="•"/>
              <a:tabLst>
                <a:tab pos="241300" algn="l"/>
              </a:tabLst>
            </a:pPr>
            <a:r>
              <a:rPr lang="en-US" sz="2800" dirty="0">
                <a:latin typeface="Calibri"/>
                <a:cs typeface="Calibri"/>
              </a:rPr>
              <a:t>Continue so support Contracting Parties in the </a:t>
            </a:r>
            <a:r>
              <a:rPr lang="en-US" sz="2800" spc="-55" dirty="0">
                <a:solidFill>
                  <a:srgbClr val="00AFEF"/>
                </a:solidFill>
                <a:latin typeface="Calibri"/>
                <a:cs typeface="Calibri"/>
              </a:rPr>
              <a:t>implementation of the SPAW Protocol </a:t>
            </a:r>
            <a:r>
              <a:rPr lang="en-US" sz="2800" dirty="0">
                <a:latin typeface="Calibri"/>
                <a:cs typeface="Calibri"/>
              </a:rPr>
              <a:t>and development of its supporting regional sub-</a:t>
            </a:r>
            <a:r>
              <a:rPr lang="en-US" sz="2800" dirty="0" err="1">
                <a:latin typeface="Calibri"/>
                <a:cs typeface="Calibri"/>
              </a:rPr>
              <a:t>programme</a:t>
            </a:r>
            <a:r>
              <a:rPr lang="en-US" sz="2800" dirty="0">
                <a:latin typeface="Calibri"/>
                <a:cs typeface="Calibri"/>
              </a:rPr>
              <a:t>   </a:t>
            </a:r>
          </a:p>
          <a:p>
            <a:pPr marL="469900" marR="5080" indent="-457200">
              <a:lnSpc>
                <a:spcPct val="100000"/>
              </a:lnSpc>
              <a:spcBef>
                <a:spcPts val="100"/>
              </a:spcBef>
              <a:buClr>
                <a:srgbClr val="00AFEF"/>
              </a:buClr>
              <a:buFont typeface="Arial" panose="020B0604020202020204" pitchFamily="34" charset="0"/>
              <a:buChar char="•"/>
              <a:tabLst>
                <a:tab pos="241300" algn="l"/>
              </a:tabLst>
            </a:pPr>
            <a:r>
              <a:rPr lang="en-US" sz="2800" dirty="0">
                <a:latin typeface="Calibri"/>
                <a:cs typeface="Calibri"/>
              </a:rPr>
              <a:t>Continue </a:t>
            </a:r>
            <a:r>
              <a:rPr lang="en-US" sz="2800" spc="-55" dirty="0">
                <a:solidFill>
                  <a:srgbClr val="00AFEF"/>
                </a:solidFill>
                <a:latin typeface="Calibri"/>
                <a:cs typeface="Calibri"/>
              </a:rPr>
              <a:t>fundraising </a:t>
            </a:r>
            <a:r>
              <a:rPr lang="en-US" sz="2800" dirty="0">
                <a:latin typeface="Calibri"/>
                <a:cs typeface="Calibri"/>
              </a:rPr>
              <a:t>with relevant Governments, donors and organizations</a:t>
            </a:r>
          </a:p>
          <a:p>
            <a:pPr marL="469900" marR="5080" indent="-457200">
              <a:lnSpc>
                <a:spcPct val="100000"/>
              </a:lnSpc>
              <a:spcBef>
                <a:spcPts val="100"/>
              </a:spcBef>
              <a:buClr>
                <a:srgbClr val="00AFEF"/>
              </a:buClr>
              <a:buFont typeface="Arial" panose="020B0604020202020204" pitchFamily="34" charset="0"/>
              <a:buChar char="•"/>
              <a:tabLst>
                <a:tab pos="241300" algn="l"/>
              </a:tabLst>
            </a:pPr>
            <a:r>
              <a:rPr lang="en-US" sz="2800" spc="-55" dirty="0">
                <a:solidFill>
                  <a:srgbClr val="00AFEF"/>
                </a:solidFill>
                <a:latin typeface="Calibri"/>
                <a:cs typeface="Calibri"/>
              </a:rPr>
              <a:t>Joint programming with SPAW-RAC</a:t>
            </a:r>
          </a:p>
        </p:txBody>
      </p:sp>
      <p:sp>
        <p:nvSpPr>
          <p:cNvPr id="4" name="object 4"/>
          <p:cNvSpPr txBox="1"/>
          <p:nvPr/>
        </p:nvSpPr>
        <p:spPr>
          <a:xfrm>
            <a:off x="0" y="507491"/>
            <a:ext cx="1641475" cy="624840"/>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2.1</a:t>
            </a:r>
            <a:endParaRPr sz="340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638700" y="2130805"/>
            <a:ext cx="364074" cy="29717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Planned Activities</a:t>
            </a:r>
            <a:endParaRPr sz="2800" dirty="0">
              <a:latin typeface="Calibri"/>
              <a:cs typeface="Calibri"/>
            </a:endParaRPr>
          </a:p>
        </p:txBody>
      </p:sp>
      <p:pic>
        <p:nvPicPr>
          <p:cNvPr id="8" name="Picture 7">
            <a:extLst>
              <a:ext uri="{FF2B5EF4-FFF2-40B4-BE49-F238E27FC236}">
                <a16:creationId xmlns:a16="http://schemas.microsoft.com/office/drawing/2014/main" id="{8CBA54A5-B09C-980F-4199-5ECC69D63F9F}"/>
              </a:ext>
            </a:extLst>
          </p:cNvPr>
          <p:cNvPicPr>
            <a:picLocks noChangeAspect="1"/>
          </p:cNvPicPr>
          <p:nvPr/>
        </p:nvPicPr>
        <p:blipFill>
          <a:blip r:embed="rId2"/>
          <a:stretch>
            <a:fillRect/>
          </a:stretch>
        </p:blipFill>
        <p:spPr>
          <a:xfrm>
            <a:off x="10357503" y="184325"/>
            <a:ext cx="1526447" cy="1271171"/>
          </a:xfrm>
          <a:prstGeom prst="rect">
            <a:avLst/>
          </a:prstGeom>
        </p:spPr>
      </p:pic>
      <p:pic>
        <p:nvPicPr>
          <p:cNvPr id="11" name="object 9">
            <a:extLst>
              <a:ext uri="{FF2B5EF4-FFF2-40B4-BE49-F238E27FC236}">
                <a16:creationId xmlns:a16="http://schemas.microsoft.com/office/drawing/2014/main" id="{8095EA73-FFCF-18BB-7B54-8167803DD798}"/>
              </a:ext>
            </a:extLst>
          </p:cNvPr>
          <p:cNvPicPr/>
          <p:nvPr/>
        </p:nvPicPr>
        <p:blipFill>
          <a:blip r:embed="rId3" cstate="print"/>
          <a:stretch>
            <a:fillRect/>
          </a:stretch>
        </p:blipFill>
        <p:spPr>
          <a:xfrm>
            <a:off x="10357503" y="4640366"/>
            <a:ext cx="1721607" cy="2073748"/>
          </a:xfrm>
          <a:prstGeom prst="rect">
            <a:avLst/>
          </a:prstGeom>
        </p:spPr>
      </p:pic>
    </p:spTree>
    <p:extLst>
      <p:ext uri="{BB962C8B-B14F-4D97-AF65-F5344CB8AC3E}">
        <p14:creationId xmlns:p14="http://schemas.microsoft.com/office/powerpoint/2010/main" val="163570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0723" y="260010"/>
            <a:ext cx="9261475" cy="805099"/>
          </a:xfrm>
          <a:prstGeom prst="rect">
            <a:avLst/>
          </a:prstGeom>
        </p:spPr>
        <p:txBody>
          <a:bodyPr vert="horz" wrap="square" lIns="0" tIns="248673" rIns="0" bIns="0" rtlCol="0">
            <a:spAutoFit/>
          </a:bodyPr>
          <a:lstStyle/>
          <a:p>
            <a:pPr marL="12700">
              <a:spcBef>
                <a:spcPts val="100"/>
              </a:spcBef>
            </a:pPr>
            <a:r>
              <a:rPr dirty="0">
                <a:solidFill>
                  <a:srgbClr val="006FC0"/>
                </a:solidFill>
              </a:rPr>
              <a:t>Programme Coordination</a:t>
            </a:r>
          </a:p>
        </p:txBody>
      </p:sp>
      <p:sp>
        <p:nvSpPr>
          <p:cNvPr id="3" name="object 3"/>
          <p:cNvSpPr txBox="1"/>
          <p:nvPr/>
        </p:nvSpPr>
        <p:spPr>
          <a:xfrm>
            <a:off x="2010723" y="1773935"/>
            <a:ext cx="9839526" cy="4004301"/>
          </a:xfrm>
          <a:prstGeom prst="rect">
            <a:avLst/>
          </a:prstGeom>
        </p:spPr>
        <p:txBody>
          <a:bodyPr vert="horz" wrap="square" lIns="0" tIns="140335" rIns="0" bIns="0" rtlCol="0">
            <a:spAutoFit/>
          </a:bodyPr>
          <a:lstStyle/>
          <a:p>
            <a:pPr marL="266700" indent="-228600">
              <a:lnSpc>
                <a:spcPct val="100000"/>
              </a:lnSpc>
              <a:spcBef>
                <a:spcPts val="1105"/>
              </a:spcBef>
              <a:buFont typeface="Arial"/>
              <a:buChar char="•"/>
              <a:tabLst>
                <a:tab pos="266700" algn="l"/>
              </a:tabLst>
            </a:pPr>
            <a:r>
              <a:rPr lang="en-US" sz="2800" spc="-55" dirty="0">
                <a:solidFill>
                  <a:srgbClr val="00AFEF"/>
                </a:solidFill>
                <a:latin typeface="Calibri"/>
                <a:cs typeface="Calibri"/>
              </a:rPr>
              <a:t>STAC 11 and COP 13 </a:t>
            </a:r>
            <a:r>
              <a:rPr lang="en-US" sz="2800" spc="-55" dirty="0">
                <a:solidFill>
                  <a:schemeClr val="tx1"/>
                </a:solidFill>
                <a:latin typeface="Calibri"/>
                <a:cs typeface="Calibri"/>
              </a:rPr>
              <a:t>successfully convened</a:t>
            </a:r>
          </a:p>
          <a:p>
            <a:pPr marL="266700" indent="-228600">
              <a:lnSpc>
                <a:spcPct val="100000"/>
              </a:lnSpc>
              <a:spcBef>
                <a:spcPts val="1105"/>
              </a:spcBef>
              <a:buFont typeface="Arial"/>
              <a:buChar char="•"/>
              <a:tabLst>
                <a:tab pos="266700" algn="l"/>
              </a:tabLst>
            </a:pPr>
            <a:r>
              <a:rPr lang="en-US" sz="2800" spc="-55" dirty="0">
                <a:solidFill>
                  <a:srgbClr val="00AFEF"/>
                </a:solidFill>
                <a:latin typeface="Calibri"/>
                <a:cs typeface="Calibri"/>
              </a:rPr>
              <a:t>2025-2026 SPAW Workplan </a:t>
            </a:r>
            <a:r>
              <a:rPr lang="en-US" sz="2800" spc="-55" dirty="0">
                <a:solidFill>
                  <a:schemeClr val="tx1"/>
                </a:solidFill>
                <a:latin typeface="Calibri"/>
                <a:cs typeface="Calibri"/>
              </a:rPr>
              <a:t>developed</a:t>
            </a:r>
          </a:p>
          <a:p>
            <a:pPr marL="266700" indent="-228600">
              <a:lnSpc>
                <a:spcPct val="100000"/>
              </a:lnSpc>
              <a:spcBef>
                <a:spcPts val="1105"/>
              </a:spcBef>
              <a:buFont typeface="Arial"/>
              <a:buChar char="•"/>
              <a:tabLst>
                <a:tab pos="266700" algn="l"/>
              </a:tabLst>
            </a:pPr>
            <a:r>
              <a:rPr lang="en-US" sz="2800" spc="-55" dirty="0">
                <a:solidFill>
                  <a:srgbClr val="00AFEF"/>
                </a:solidFill>
                <a:latin typeface="Calibri"/>
                <a:cs typeface="Calibri"/>
              </a:rPr>
              <a:t>Funds raised</a:t>
            </a:r>
          </a:p>
          <a:p>
            <a:pPr marL="266700" indent="-228600">
              <a:lnSpc>
                <a:spcPct val="100000"/>
              </a:lnSpc>
              <a:spcBef>
                <a:spcPts val="1105"/>
              </a:spcBef>
              <a:buFont typeface="Arial"/>
              <a:buChar char="•"/>
              <a:tabLst>
                <a:tab pos="266700" algn="l"/>
              </a:tabLst>
            </a:pPr>
            <a:r>
              <a:rPr lang="en-US" sz="2800" spc="-55" dirty="0">
                <a:solidFill>
                  <a:srgbClr val="00AFEF"/>
                </a:solidFill>
                <a:latin typeface="Calibri"/>
                <a:cs typeface="Calibri"/>
              </a:rPr>
              <a:t>Enhanced </a:t>
            </a:r>
            <a:r>
              <a:rPr lang="en-US" sz="2800" spc="-55" dirty="0">
                <a:solidFill>
                  <a:schemeClr val="tx1"/>
                </a:solidFill>
                <a:latin typeface="Calibri"/>
                <a:cs typeface="Calibri"/>
              </a:rPr>
              <a:t>participation</a:t>
            </a:r>
            <a:r>
              <a:rPr lang="en-US" sz="2800" spc="-55" dirty="0">
                <a:solidFill>
                  <a:srgbClr val="00AFEF"/>
                </a:solidFill>
                <a:latin typeface="Calibri"/>
                <a:cs typeface="Calibri"/>
              </a:rPr>
              <a:t> of donors</a:t>
            </a:r>
          </a:p>
          <a:p>
            <a:pPr marL="266700" indent="-228600">
              <a:lnSpc>
                <a:spcPct val="100000"/>
              </a:lnSpc>
              <a:spcBef>
                <a:spcPts val="1105"/>
              </a:spcBef>
              <a:buFont typeface="Arial"/>
              <a:buChar char="•"/>
              <a:tabLst>
                <a:tab pos="266700" algn="l"/>
              </a:tabLst>
            </a:pPr>
            <a:r>
              <a:rPr lang="en-US" sz="2800" spc="-55" dirty="0">
                <a:solidFill>
                  <a:srgbClr val="00AFEF"/>
                </a:solidFill>
                <a:latin typeface="Calibri"/>
                <a:cs typeface="Calibri"/>
              </a:rPr>
              <a:t>Collaborations and synergies </a:t>
            </a:r>
            <a:r>
              <a:rPr lang="en-US" sz="2800" spc="-55" dirty="0">
                <a:solidFill>
                  <a:schemeClr val="tx1"/>
                </a:solidFill>
                <a:latin typeface="Calibri"/>
                <a:cs typeface="Calibri"/>
              </a:rPr>
              <a:t>with relevant organizations </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Greater involvement by </a:t>
            </a:r>
            <a:r>
              <a:rPr lang="en-US" sz="2800" spc="-55" dirty="0">
                <a:solidFill>
                  <a:srgbClr val="00B0F0"/>
                </a:solidFill>
                <a:latin typeface="Calibri"/>
                <a:cs typeface="Calibri"/>
              </a:rPr>
              <a:t>Governments in SPAW</a:t>
            </a:r>
          </a:p>
          <a:p>
            <a:pPr marL="266700" indent="-228600">
              <a:lnSpc>
                <a:spcPct val="100000"/>
              </a:lnSpc>
              <a:spcBef>
                <a:spcPts val="1105"/>
              </a:spcBef>
              <a:buFont typeface="Arial"/>
              <a:buChar char="•"/>
              <a:tabLst>
                <a:tab pos="266700" algn="l"/>
              </a:tabLst>
            </a:pPr>
            <a:r>
              <a:rPr lang="en-US" sz="2800" spc="-55" dirty="0">
                <a:solidFill>
                  <a:schemeClr val="tx1"/>
                </a:solidFill>
                <a:latin typeface="Calibri"/>
                <a:cs typeface="Calibri"/>
              </a:rPr>
              <a:t>Additional</a:t>
            </a:r>
            <a:r>
              <a:rPr lang="en-US" sz="2800" spc="-55" dirty="0">
                <a:solidFill>
                  <a:srgbClr val="00AFEF"/>
                </a:solidFill>
                <a:latin typeface="Calibri"/>
                <a:cs typeface="Calibri"/>
              </a:rPr>
              <a:t> Governments joining the SPAW Protocol</a:t>
            </a:r>
          </a:p>
        </p:txBody>
      </p:sp>
      <p:sp>
        <p:nvSpPr>
          <p:cNvPr id="4" name="object 4"/>
          <p:cNvSpPr txBox="1"/>
          <p:nvPr/>
        </p:nvSpPr>
        <p:spPr>
          <a:xfrm>
            <a:off x="0" y="507491"/>
            <a:ext cx="1641475" cy="624840"/>
          </a:xfrm>
          <a:prstGeom prst="rect">
            <a:avLst/>
          </a:prstGeom>
          <a:solidFill>
            <a:srgbClr val="006FC0"/>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2.1</a:t>
            </a:r>
            <a:endParaRPr sz="3400" dirty="0">
              <a:latin typeface="Calibri"/>
              <a:cs typeface="Calibri"/>
            </a:endParaRPr>
          </a:p>
        </p:txBody>
      </p:sp>
      <p:sp>
        <p:nvSpPr>
          <p:cNvPr id="5" name="object 5"/>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AFEF">
              <a:alpha val="23919"/>
            </a:srgbClr>
          </a:solidFill>
        </p:spPr>
        <p:txBody>
          <a:bodyPr wrap="square" lIns="0" tIns="0" rIns="0" bIns="0" rtlCol="0"/>
          <a:lstStyle/>
          <a:p>
            <a:endParaRPr/>
          </a:p>
        </p:txBody>
      </p:sp>
      <p:sp>
        <p:nvSpPr>
          <p:cNvPr id="6" name="object 6"/>
          <p:cNvSpPr txBox="1"/>
          <p:nvPr/>
        </p:nvSpPr>
        <p:spPr>
          <a:xfrm>
            <a:off x="459163" y="2549905"/>
            <a:ext cx="723147" cy="2133599"/>
          </a:xfrm>
          <a:prstGeom prst="rect">
            <a:avLst/>
          </a:prstGeom>
        </p:spPr>
        <p:txBody>
          <a:bodyPr vert="vert270" wrap="square" lIns="0" tIns="0" rIns="0" bIns="0" rtlCol="0">
            <a:spAutoFit/>
          </a:bodyPr>
          <a:lstStyle/>
          <a:p>
            <a:pPr marL="12700" algn="ctr">
              <a:lnSpc>
                <a:spcPts val="2755"/>
              </a:lnSpc>
            </a:pPr>
            <a:r>
              <a:rPr lang="en-US" sz="2800" b="1" spc="-10" dirty="0">
                <a:solidFill>
                  <a:srgbClr val="00AFEF"/>
                </a:solidFill>
                <a:latin typeface="Calibri"/>
                <a:cs typeface="Calibri"/>
              </a:rPr>
              <a:t>Expected </a:t>
            </a:r>
            <a:r>
              <a:rPr sz="2800" b="1" spc="-10" dirty="0">
                <a:solidFill>
                  <a:srgbClr val="00AFEF"/>
                </a:solidFill>
                <a:latin typeface="Calibri"/>
                <a:cs typeface="Calibri"/>
              </a:rPr>
              <a:t>Outputs</a:t>
            </a:r>
            <a:endParaRPr sz="2800" dirty="0">
              <a:latin typeface="Calibri"/>
              <a:cs typeface="Calibri"/>
            </a:endParaRPr>
          </a:p>
        </p:txBody>
      </p:sp>
    </p:spTree>
    <p:extLst>
      <p:ext uri="{BB962C8B-B14F-4D97-AF65-F5344CB8AC3E}">
        <p14:creationId xmlns:p14="http://schemas.microsoft.com/office/powerpoint/2010/main" val="119270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73935"/>
            <a:ext cx="1641475" cy="3685540"/>
          </a:xfrm>
          <a:custGeom>
            <a:avLst/>
            <a:gdLst/>
            <a:ahLst/>
            <a:cxnLst/>
            <a:rect l="l" t="t" r="r" b="b"/>
            <a:pathLst>
              <a:path w="1641475" h="3685540">
                <a:moveTo>
                  <a:pt x="1641348" y="0"/>
                </a:moveTo>
                <a:lnTo>
                  <a:pt x="0" y="0"/>
                </a:lnTo>
                <a:lnTo>
                  <a:pt x="0" y="3685032"/>
                </a:lnTo>
                <a:lnTo>
                  <a:pt x="1641348" y="3685032"/>
                </a:lnTo>
                <a:lnTo>
                  <a:pt x="1641348" y="0"/>
                </a:lnTo>
                <a:close/>
              </a:path>
            </a:pathLst>
          </a:custGeom>
          <a:solidFill>
            <a:srgbClr val="006FC0">
              <a:alpha val="23919"/>
            </a:srgbClr>
          </a:solidFill>
        </p:spPr>
        <p:txBody>
          <a:bodyPr wrap="square" lIns="0" tIns="0" rIns="0" bIns="0" rtlCol="0"/>
          <a:lstStyle/>
          <a:p>
            <a:endParaRPr/>
          </a:p>
        </p:txBody>
      </p:sp>
      <p:sp>
        <p:nvSpPr>
          <p:cNvPr id="3" name="object 3"/>
          <p:cNvSpPr txBox="1"/>
          <p:nvPr/>
        </p:nvSpPr>
        <p:spPr>
          <a:xfrm>
            <a:off x="0" y="507491"/>
            <a:ext cx="1641475" cy="624840"/>
          </a:xfrm>
          <a:prstGeom prst="rect">
            <a:avLst/>
          </a:prstGeom>
          <a:solidFill>
            <a:srgbClr val="00AFEF"/>
          </a:solidFill>
        </p:spPr>
        <p:txBody>
          <a:bodyPr vert="horz" wrap="square" lIns="0" tIns="16510" rIns="0" bIns="0" rtlCol="0">
            <a:spAutoFit/>
          </a:bodyPr>
          <a:lstStyle/>
          <a:p>
            <a:pPr marL="596265">
              <a:lnSpc>
                <a:spcPct val="100000"/>
              </a:lnSpc>
              <a:spcBef>
                <a:spcPts val="130"/>
              </a:spcBef>
            </a:pPr>
            <a:r>
              <a:rPr sz="3400" b="1" spc="-25" dirty="0">
                <a:solidFill>
                  <a:srgbClr val="FFFFFF"/>
                </a:solidFill>
                <a:latin typeface="Calibri"/>
                <a:cs typeface="Calibri"/>
              </a:rPr>
              <a:t>2.2</a:t>
            </a:r>
            <a:endParaRPr sz="3400">
              <a:latin typeface="Calibri"/>
              <a:cs typeface="Calibri"/>
            </a:endParaRPr>
          </a:p>
        </p:txBody>
      </p:sp>
      <p:sp>
        <p:nvSpPr>
          <p:cNvPr id="4" name="object 4"/>
          <p:cNvSpPr txBox="1">
            <a:spLocks noGrp="1"/>
          </p:cNvSpPr>
          <p:nvPr>
            <p:ph type="title"/>
          </p:nvPr>
        </p:nvSpPr>
        <p:spPr>
          <a:prstGeom prst="rect">
            <a:avLst/>
          </a:prstGeom>
        </p:spPr>
        <p:txBody>
          <a:bodyPr vert="horz" wrap="square" lIns="0" tIns="246175" rIns="0" bIns="0" rtlCol="0">
            <a:spAutoFit/>
          </a:bodyPr>
          <a:lstStyle/>
          <a:p>
            <a:pPr marL="12700">
              <a:lnSpc>
                <a:spcPct val="100000"/>
              </a:lnSpc>
              <a:spcBef>
                <a:spcPts val="100"/>
              </a:spcBef>
            </a:pPr>
            <a:r>
              <a:rPr dirty="0">
                <a:solidFill>
                  <a:srgbClr val="006FC0"/>
                </a:solidFill>
              </a:rPr>
              <a:t>Strengthening</a:t>
            </a:r>
            <a:r>
              <a:rPr spc="-30" dirty="0">
                <a:solidFill>
                  <a:srgbClr val="006FC0"/>
                </a:solidFill>
              </a:rPr>
              <a:t> </a:t>
            </a:r>
            <a:r>
              <a:rPr dirty="0">
                <a:solidFill>
                  <a:srgbClr val="006FC0"/>
                </a:solidFill>
              </a:rPr>
              <a:t>of</a:t>
            </a:r>
            <a:r>
              <a:rPr spc="-45" dirty="0">
                <a:solidFill>
                  <a:srgbClr val="006FC0"/>
                </a:solidFill>
              </a:rPr>
              <a:t> </a:t>
            </a:r>
            <a:r>
              <a:rPr dirty="0">
                <a:solidFill>
                  <a:srgbClr val="006FC0"/>
                </a:solidFill>
              </a:rPr>
              <a:t>Protected</a:t>
            </a:r>
            <a:r>
              <a:rPr spc="-50" dirty="0">
                <a:solidFill>
                  <a:srgbClr val="006FC0"/>
                </a:solidFill>
              </a:rPr>
              <a:t> </a:t>
            </a:r>
            <a:r>
              <a:rPr dirty="0">
                <a:solidFill>
                  <a:srgbClr val="006FC0"/>
                </a:solidFill>
              </a:rPr>
              <a:t>Areas</a:t>
            </a:r>
            <a:r>
              <a:rPr spc="-55" dirty="0">
                <a:solidFill>
                  <a:srgbClr val="006FC0"/>
                </a:solidFill>
              </a:rPr>
              <a:t> </a:t>
            </a:r>
            <a:r>
              <a:rPr dirty="0">
                <a:solidFill>
                  <a:srgbClr val="006FC0"/>
                </a:solidFill>
              </a:rPr>
              <a:t>in</a:t>
            </a:r>
            <a:r>
              <a:rPr spc="-45" dirty="0">
                <a:solidFill>
                  <a:srgbClr val="006FC0"/>
                </a:solidFill>
              </a:rPr>
              <a:t> </a:t>
            </a:r>
            <a:r>
              <a:rPr dirty="0">
                <a:solidFill>
                  <a:srgbClr val="006FC0"/>
                </a:solidFill>
              </a:rPr>
              <a:t>the</a:t>
            </a:r>
            <a:r>
              <a:rPr spc="-45" dirty="0">
                <a:solidFill>
                  <a:srgbClr val="006FC0"/>
                </a:solidFill>
              </a:rPr>
              <a:t> </a:t>
            </a:r>
            <a:r>
              <a:rPr spc="-25" dirty="0">
                <a:solidFill>
                  <a:srgbClr val="006FC0"/>
                </a:solidFill>
              </a:rPr>
              <a:t>WCR</a:t>
            </a:r>
          </a:p>
        </p:txBody>
      </p:sp>
      <p:sp>
        <p:nvSpPr>
          <p:cNvPr id="5" name="object 5"/>
          <p:cNvSpPr txBox="1"/>
          <p:nvPr/>
        </p:nvSpPr>
        <p:spPr>
          <a:xfrm>
            <a:off x="2149274" y="1666994"/>
            <a:ext cx="9426575" cy="4399281"/>
          </a:xfrm>
          <a:prstGeom prst="rect">
            <a:avLst/>
          </a:prstGeom>
        </p:spPr>
        <p:txBody>
          <a:bodyPr vert="horz" wrap="square" lIns="0" tIns="13335" rIns="0" bIns="0" rtlCol="0">
            <a:spAutoFit/>
          </a:bodyPr>
          <a:lstStyle/>
          <a:p>
            <a:pPr marL="241300" marR="554990" indent="-229235">
              <a:lnSpc>
                <a:spcPct val="100000"/>
              </a:lnSpc>
              <a:spcBef>
                <a:spcPts val="105"/>
              </a:spcBef>
              <a:buClr>
                <a:srgbClr val="00AFEF"/>
              </a:buClr>
              <a:buFont typeface="Arial"/>
              <a:buChar char="•"/>
              <a:tabLst>
                <a:tab pos="241300" algn="l"/>
              </a:tabLst>
            </a:pPr>
            <a:r>
              <a:rPr sz="2600" dirty="0">
                <a:latin typeface="Calibri"/>
                <a:cs typeface="Calibri"/>
              </a:rPr>
              <a:t>Strengthen</a:t>
            </a:r>
            <a:r>
              <a:rPr sz="2600" spc="-90" dirty="0">
                <a:latin typeface="Calibri"/>
                <a:cs typeface="Calibri"/>
              </a:rPr>
              <a:t> </a:t>
            </a:r>
            <a:r>
              <a:rPr sz="2600" u="sng" dirty="0">
                <a:uFill>
                  <a:solidFill>
                    <a:srgbClr val="000000"/>
                  </a:solidFill>
                </a:uFill>
                <a:latin typeface="Calibri"/>
                <a:cs typeface="Calibri"/>
              </a:rPr>
              <a:t>management</a:t>
            </a:r>
            <a:r>
              <a:rPr sz="2600" u="sng" spc="-70" dirty="0">
                <a:uFill>
                  <a:solidFill>
                    <a:srgbClr val="000000"/>
                  </a:solidFill>
                </a:uFill>
                <a:latin typeface="Calibri"/>
                <a:cs typeface="Calibri"/>
              </a:rPr>
              <a:t> </a:t>
            </a:r>
            <a:r>
              <a:rPr sz="2600" u="sng" dirty="0">
                <a:uFill>
                  <a:solidFill>
                    <a:srgbClr val="000000"/>
                  </a:solidFill>
                </a:uFill>
                <a:latin typeface="Calibri"/>
                <a:cs typeface="Calibri"/>
              </a:rPr>
              <a:t>of</a:t>
            </a:r>
            <a:r>
              <a:rPr sz="2600" u="sng" spc="-50" dirty="0">
                <a:uFill>
                  <a:solidFill>
                    <a:srgbClr val="000000"/>
                  </a:solidFill>
                </a:uFill>
                <a:latin typeface="Calibri"/>
                <a:cs typeface="Calibri"/>
              </a:rPr>
              <a:t> </a:t>
            </a:r>
            <a:r>
              <a:rPr sz="2600" u="sng" dirty="0">
                <a:uFill>
                  <a:solidFill>
                    <a:srgbClr val="000000"/>
                  </a:solidFill>
                </a:uFill>
                <a:latin typeface="Calibri"/>
                <a:cs typeface="Calibri"/>
              </a:rPr>
              <a:t>parks</a:t>
            </a:r>
            <a:r>
              <a:rPr sz="2600" u="sng" spc="-60" dirty="0">
                <a:uFill>
                  <a:solidFill>
                    <a:srgbClr val="000000"/>
                  </a:solidFill>
                </a:uFill>
                <a:latin typeface="Calibri"/>
                <a:cs typeface="Calibri"/>
              </a:rPr>
              <a:t> </a:t>
            </a:r>
            <a:r>
              <a:rPr sz="2600" u="sng" dirty="0">
                <a:uFill>
                  <a:solidFill>
                    <a:srgbClr val="000000"/>
                  </a:solidFill>
                </a:uFill>
                <a:latin typeface="Calibri"/>
                <a:cs typeface="Calibri"/>
              </a:rPr>
              <a:t>and</a:t>
            </a:r>
            <a:r>
              <a:rPr sz="2600" u="sng" spc="-60" dirty="0">
                <a:uFill>
                  <a:solidFill>
                    <a:srgbClr val="000000"/>
                  </a:solidFill>
                </a:uFill>
                <a:latin typeface="Calibri"/>
                <a:cs typeface="Calibri"/>
              </a:rPr>
              <a:t> </a:t>
            </a:r>
            <a:r>
              <a:rPr sz="2600" u="sng" dirty="0">
                <a:uFill>
                  <a:solidFill>
                    <a:srgbClr val="000000"/>
                  </a:solidFill>
                </a:uFill>
                <a:latin typeface="Calibri"/>
                <a:cs typeface="Calibri"/>
              </a:rPr>
              <a:t>protected</a:t>
            </a:r>
            <a:r>
              <a:rPr sz="2600" u="sng" spc="-85" dirty="0">
                <a:uFill>
                  <a:solidFill>
                    <a:srgbClr val="000000"/>
                  </a:solidFill>
                </a:uFill>
                <a:latin typeface="Calibri"/>
                <a:cs typeface="Calibri"/>
              </a:rPr>
              <a:t> </a:t>
            </a:r>
            <a:r>
              <a:rPr sz="2600" u="sng" dirty="0">
                <a:uFill>
                  <a:solidFill>
                    <a:srgbClr val="000000"/>
                  </a:solidFill>
                </a:uFill>
                <a:latin typeface="Calibri"/>
                <a:cs typeface="Calibri"/>
              </a:rPr>
              <a:t>areas</a:t>
            </a:r>
            <a:r>
              <a:rPr sz="2600" dirty="0">
                <a:latin typeface="Calibri"/>
                <a:cs typeface="Calibri"/>
              </a:rPr>
              <a:t>,</a:t>
            </a:r>
            <a:r>
              <a:rPr sz="2600" spc="-60" dirty="0">
                <a:latin typeface="Calibri"/>
                <a:cs typeface="Calibri"/>
              </a:rPr>
              <a:t> </a:t>
            </a:r>
            <a:r>
              <a:rPr sz="2600" spc="-10" dirty="0">
                <a:latin typeface="Calibri"/>
                <a:cs typeface="Calibri"/>
              </a:rPr>
              <a:t>including </a:t>
            </a:r>
            <a:r>
              <a:rPr sz="2600" dirty="0">
                <a:latin typeface="Calibri"/>
                <a:cs typeface="Calibri"/>
              </a:rPr>
              <a:t>communication</a:t>
            </a:r>
            <a:r>
              <a:rPr sz="2600" spc="-70" dirty="0">
                <a:latin typeface="Calibri"/>
                <a:cs typeface="Calibri"/>
              </a:rPr>
              <a:t> </a:t>
            </a:r>
            <a:r>
              <a:rPr sz="2600" dirty="0">
                <a:latin typeface="Calibri"/>
                <a:cs typeface="Calibri"/>
              </a:rPr>
              <a:t>between</a:t>
            </a:r>
            <a:r>
              <a:rPr sz="2600" spc="-80" dirty="0">
                <a:latin typeface="Calibri"/>
                <a:cs typeface="Calibri"/>
              </a:rPr>
              <a:t> </a:t>
            </a:r>
            <a:r>
              <a:rPr sz="2600" dirty="0">
                <a:latin typeface="Calibri"/>
                <a:cs typeface="Calibri"/>
              </a:rPr>
              <a:t>parks</a:t>
            </a:r>
            <a:r>
              <a:rPr sz="2600" spc="-55" dirty="0">
                <a:latin typeface="Calibri"/>
                <a:cs typeface="Calibri"/>
              </a:rPr>
              <a:t> </a:t>
            </a:r>
            <a:r>
              <a:rPr sz="2600" dirty="0">
                <a:latin typeface="Calibri"/>
                <a:cs typeface="Calibri"/>
              </a:rPr>
              <a:t>and</a:t>
            </a:r>
            <a:r>
              <a:rPr sz="2600" spc="-50" dirty="0">
                <a:latin typeface="Calibri"/>
                <a:cs typeface="Calibri"/>
              </a:rPr>
              <a:t> </a:t>
            </a:r>
            <a:r>
              <a:rPr sz="2600" spc="-10" dirty="0">
                <a:latin typeface="Calibri"/>
                <a:cs typeface="Calibri"/>
              </a:rPr>
              <a:t>protected</a:t>
            </a:r>
            <a:r>
              <a:rPr sz="2600" spc="-85" dirty="0">
                <a:latin typeface="Calibri"/>
                <a:cs typeface="Calibri"/>
              </a:rPr>
              <a:t> </a:t>
            </a:r>
            <a:r>
              <a:rPr sz="2600" spc="-10" dirty="0">
                <a:latin typeface="Calibri"/>
                <a:cs typeface="Calibri"/>
              </a:rPr>
              <a:t>areas;</a:t>
            </a:r>
            <a:endParaRPr sz="2600" dirty="0">
              <a:latin typeface="Calibri"/>
              <a:cs typeface="Calibri"/>
            </a:endParaRPr>
          </a:p>
          <a:p>
            <a:pPr marL="241300" marR="1007744" indent="-229235">
              <a:lnSpc>
                <a:spcPct val="100000"/>
              </a:lnSpc>
              <a:spcBef>
                <a:spcPts val="994"/>
              </a:spcBef>
              <a:buClr>
                <a:srgbClr val="00AFEF"/>
              </a:buClr>
              <a:buFont typeface="Arial"/>
              <a:buChar char="•"/>
              <a:tabLst>
                <a:tab pos="241300" algn="l"/>
              </a:tabLst>
            </a:pPr>
            <a:r>
              <a:rPr sz="2600" dirty="0">
                <a:latin typeface="Calibri"/>
                <a:cs typeface="Calibri"/>
              </a:rPr>
              <a:t>Assist</a:t>
            </a:r>
            <a:r>
              <a:rPr sz="2600" spc="-80" dirty="0">
                <a:latin typeface="Calibri"/>
                <a:cs typeface="Calibri"/>
              </a:rPr>
              <a:t> </a:t>
            </a:r>
            <a:r>
              <a:rPr sz="2600" dirty="0">
                <a:latin typeface="Calibri"/>
                <a:cs typeface="Calibri"/>
              </a:rPr>
              <a:t>Governments</a:t>
            </a:r>
            <a:r>
              <a:rPr sz="2600" spc="-75" dirty="0">
                <a:latin typeface="Calibri"/>
                <a:cs typeface="Calibri"/>
              </a:rPr>
              <a:t> </a:t>
            </a:r>
            <a:r>
              <a:rPr sz="2600" dirty="0">
                <a:latin typeface="Calibri"/>
                <a:cs typeface="Calibri"/>
              </a:rPr>
              <a:t>and</a:t>
            </a:r>
            <a:r>
              <a:rPr sz="2600" spc="-35" dirty="0">
                <a:latin typeface="Calibri"/>
                <a:cs typeface="Calibri"/>
              </a:rPr>
              <a:t> </a:t>
            </a:r>
            <a:r>
              <a:rPr sz="2600" dirty="0">
                <a:latin typeface="Calibri"/>
                <a:cs typeface="Calibri"/>
              </a:rPr>
              <a:t>NGOs</a:t>
            </a:r>
            <a:r>
              <a:rPr sz="2600" spc="-55" dirty="0">
                <a:latin typeface="Calibri"/>
                <a:cs typeface="Calibri"/>
              </a:rPr>
              <a:t> </a:t>
            </a:r>
            <a:r>
              <a:rPr lang="en-JM" sz="2600" spc="-55" dirty="0">
                <a:latin typeface="Calibri"/>
                <a:cs typeface="Calibri"/>
              </a:rPr>
              <a:t>with </a:t>
            </a:r>
            <a:r>
              <a:rPr sz="2600" u="sng" dirty="0">
                <a:uFill>
                  <a:solidFill>
                    <a:srgbClr val="000000"/>
                  </a:solidFill>
                </a:uFill>
                <a:latin typeface="Calibri"/>
                <a:cs typeface="Calibri"/>
              </a:rPr>
              <a:t>developing</a:t>
            </a:r>
            <a:r>
              <a:rPr sz="2600" u="sng" spc="-70" dirty="0">
                <a:uFill>
                  <a:solidFill>
                    <a:srgbClr val="000000"/>
                  </a:solidFill>
                </a:uFill>
                <a:latin typeface="Calibri"/>
                <a:cs typeface="Calibri"/>
              </a:rPr>
              <a:t> </a:t>
            </a:r>
            <a:r>
              <a:rPr sz="2600" u="sng" dirty="0">
                <a:uFill>
                  <a:solidFill>
                    <a:srgbClr val="000000"/>
                  </a:solidFill>
                </a:uFill>
                <a:latin typeface="Calibri"/>
                <a:cs typeface="Calibri"/>
              </a:rPr>
              <a:t>human</a:t>
            </a:r>
            <a:r>
              <a:rPr sz="2600" u="sng" spc="-45" dirty="0">
                <a:uFill>
                  <a:solidFill>
                    <a:srgbClr val="000000"/>
                  </a:solidFill>
                </a:uFill>
                <a:latin typeface="Calibri"/>
                <a:cs typeface="Calibri"/>
              </a:rPr>
              <a:t> </a:t>
            </a:r>
            <a:r>
              <a:rPr sz="2600" u="sng" dirty="0">
                <a:uFill>
                  <a:solidFill>
                    <a:srgbClr val="000000"/>
                  </a:solidFill>
                </a:uFill>
                <a:latin typeface="Calibri"/>
                <a:cs typeface="Calibri"/>
              </a:rPr>
              <a:t>capacity</a:t>
            </a:r>
            <a:r>
              <a:rPr sz="2600" u="sng" spc="-40" dirty="0">
                <a:uFill>
                  <a:solidFill>
                    <a:srgbClr val="000000"/>
                  </a:solidFill>
                </a:uFill>
                <a:latin typeface="Calibri"/>
                <a:cs typeface="Calibri"/>
              </a:rPr>
              <a:t> </a:t>
            </a:r>
            <a:r>
              <a:rPr sz="2600" spc="-25" dirty="0">
                <a:latin typeface="Calibri"/>
                <a:cs typeface="Calibri"/>
              </a:rPr>
              <a:t>to </a:t>
            </a:r>
            <a:r>
              <a:rPr sz="2600" dirty="0">
                <a:latin typeface="Calibri"/>
                <a:cs typeface="Calibri"/>
              </a:rPr>
              <a:t>increase</a:t>
            </a:r>
            <a:r>
              <a:rPr sz="2600" spc="-80" dirty="0">
                <a:latin typeface="Calibri"/>
                <a:cs typeface="Calibri"/>
              </a:rPr>
              <a:t> </a:t>
            </a:r>
            <a:r>
              <a:rPr sz="2600" dirty="0">
                <a:latin typeface="Calibri"/>
                <a:cs typeface="Calibri"/>
              </a:rPr>
              <a:t>the</a:t>
            </a:r>
            <a:r>
              <a:rPr sz="2600" spc="-45" dirty="0">
                <a:latin typeface="Calibri"/>
                <a:cs typeface="Calibri"/>
              </a:rPr>
              <a:t> </a:t>
            </a:r>
            <a:r>
              <a:rPr sz="2600" spc="-10" dirty="0">
                <a:latin typeface="Calibri"/>
                <a:cs typeface="Calibri"/>
              </a:rPr>
              <a:t>effectiveness</a:t>
            </a:r>
            <a:r>
              <a:rPr sz="2600" spc="-65" dirty="0">
                <a:latin typeface="Calibri"/>
                <a:cs typeface="Calibri"/>
              </a:rPr>
              <a:t> </a:t>
            </a:r>
            <a:r>
              <a:rPr sz="2600" dirty="0">
                <a:latin typeface="Calibri"/>
                <a:cs typeface="Calibri"/>
              </a:rPr>
              <a:t>of</a:t>
            </a:r>
            <a:r>
              <a:rPr sz="2600" spc="-30" dirty="0">
                <a:latin typeface="Calibri"/>
                <a:cs typeface="Calibri"/>
              </a:rPr>
              <a:t> </a:t>
            </a:r>
            <a:r>
              <a:rPr sz="2600" spc="-10" dirty="0">
                <a:latin typeface="Calibri"/>
                <a:cs typeface="Calibri"/>
              </a:rPr>
              <a:t>MPAs</a:t>
            </a:r>
            <a:r>
              <a:rPr lang="en-029" sz="2600" spc="-10" dirty="0">
                <a:latin typeface="Calibri"/>
                <a:cs typeface="Calibri"/>
              </a:rPr>
              <a:t>, both sites and national system</a:t>
            </a:r>
            <a:r>
              <a:rPr sz="2600" spc="-10" dirty="0">
                <a:latin typeface="Calibri"/>
                <a:cs typeface="Calibri"/>
              </a:rPr>
              <a:t>;</a:t>
            </a:r>
            <a:endParaRPr sz="2600" dirty="0">
              <a:latin typeface="Calibri"/>
              <a:cs typeface="Calibri"/>
            </a:endParaRPr>
          </a:p>
          <a:p>
            <a:pPr marL="241300" marR="5080" indent="-229235">
              <a:lnSpc>
                <a:spcPct val="100000"/>
              </a:lnSpc>
              <a:spcBef>
                <a:spcPts val="1005"/>
              </a:spcBef>
              <a:buClr>
                <a:srgbClr val="00AFEF"/>
              </a:buClr>
              <a:buFont typeface="Arial"/>
              <a:buChar char="•"/>
              <a:tabLst>
                <a:tab pos="241300" algn="l"/>
              </a:tabLst>
            </a:pPr>
            <a:r>
              <a:rPr sz="2600" u="sng" dirty="0">
                <a:uFill>
                  <a:solidFill>
                    <a:srgbClr val="000000"/>
                  </a:solidFill>
                </a:uFill>
                <a:latin typeface="Calibri"/>
                <a:cs typeface="Calibri"/>
              </a:rPr>
              <a:t>Sensitize</a:t>
            </a:r>
            <a:r>
              <a:rPr sz="2600" u="sng" spc="-85" dirty="0">
                <a:uFill>
                  <a:solidFill>
                    <a:srgbClr val="000000"/>
                  </a:solidFill>
                </a:uFill>
                <a:latin typeface="Calibri"/>
                <a:cs typeface="Calibri"/>
              </a:rPr>
              <a:t> </a:t>
            </a:r>
            <a:r>
              <a:rPr sz="2600" u="sng" dirty="0">
                <a:uFill>
                  <a:solidFill>
                    <a:srgbClr val="000000"/>
                  </a:solidFill>
                </a:uFill>
                <a:latin typeface="Calibri"/>
                <a:cs typeface="Calibri"/>
              </a:rPr>
              <a:t>Governments</a:t>
            </a:r>
            <a:r>
              <a:rPr sz="2600" u="sng" spc="-70" dirty="0">
                <a:uFill>
                  <a:solidFill>
                    <a:srgbClr val="000000"/>
                  </a:solidFill>
                </a:uFill>
                <a:latin typeface="Calibri"/>
                <a:cs typeface="Calibri"/>
              </a:rPr>
              <a:t> </a:t>
            </a:r>
            <a:r>
              <a:rPr sz="2600" u="sng" dirty="0">
                <a:uFill>
                  <a:solidFill>
                    <a:srgbClr val="000000"/>
                  </a:solidFill>
                </a:uFill>
                <a:latin typeface="Calibri"/>
                <a:cs typeface="Calibri"/>
              </a:rPr>
              <a:t>of</a:t>
            </a:r>
            <a:r>
              <a:rPr sz="2600" u="sng" spc="-40" dirty="0">
                <a:uFill>
                  <a:solidFill>
                    <a:srgbClr val="000000"/>
                  </a:solidFill>
                </a:uFill>
                <a:latin typeface="Calibri"/>
                <a:cs typeface="Calibri"/>
              </a:rPr>
              <a:t> </a:t>
            </a:r>
            <a:r>
              <a:rPr sz="2600" u="sng" dirty="0">
                <a:uFill>
                  <a:solidFill>
                    <a:srgbClr val="000000"/>
                  </a:solidFill>
                </a:uFill>
                <a:latin typeface="Calibri"/>
                <a:cs typeface="Calibri"/>
              </a:rPr>
              <a:t>the</a:t>
            </a:r>
            <a:r>
              <a:rPr sz="2600" u="sng" spc="-55" dirty="0">
                <a:uFill>
                  <a:solidFill>
                    <a:srgbClr val="000000"/>
                  </a:solidFill>
                </a:uFill>
                <a:latin typeface="Calibri"/>
                <a:cs typeface="Calibri"/>
              </a:rPr>
              <a:t> </a:t>
            </a:r>
            <a:r>
              <a:rPr sz="2600" u="sng" dirty="0">
                <a:uFill>
                  <a:solidFill>
                    <a:srgbClr val="000000"/>
                  </a:solidFill>
                </a:uFill>
                <a:latin typeface="Calibri"/>
                <a:cs typeface="Calibri"/>
              </a:rPr>
              <a:t>need</a:t>
            </a:r>
            <a:r>
              <a:rPr sz="2600" u="sng" spc="-75" dirty="0">
                <a:uFill>
                  <a:solidFill>
                    <a:srgbClr val="000000"/>
                  </a:solidFill>
                </a:uFill>
                <a:latin typeface="Calibri"/>
                <a:cs typeface="Calibri"/>
              </a:rPr>
              <a:t> </a:t>
            </a:r>
            <a:r>
              <a:rPr lang="en-JM" sz="2600" u="sng" spc="-75" dirty="0">
                <a:uFill>
                  <a:solidFill>
                    <a:srgbClr val="000000"/>
                  </a:solidFill>
                </a:uFill>
                <a:latin typeface="Calibri"/>
                <a:cs typeface="Calibri"/>
              </a:rPr>
              <a:t>for and importance of </a:t>
            </a:r>
            <a:r>
              <a:rPr sz="2600" u="sng" dirty="0">
                <a:uFill>
                  <a:solidFill>
                    <a:srgbClr val="000000"/>
                  </a:solidFill>
                </a:uFill>
                <a:latin typeface="Calibri"/>
                <a:cs typeface="Calibri"/>
              </a:rPr>
              <a:t>financing</a:t>
            </a:r>
            <a:r>
              <a:rPr sz="2600" u="sng" spc="-65" dirty="0">
                <a:uFill>
                  <a:solidFill>
                    <a:srgbClr val="000000"/>
                  </a:solidFill>
                </a:uFill>
                <a:latin typeface="Calibri"/>
                <a:cs typeface="Calibri"/>
              </a:rPr>
              <a:t> </a:t>
            </a:r>
            <a:r>
              <a:rPr sz="2600" u="sng" dirty="0">
                <a:uFill>
                  <a:solidFill>
                    <a:srgbClr val="000000"/>
                  </a:solidFill>
                </a:uFill>
                <a:latin typeface="Calibri"/>
                <a:cs typeface="Calibri"/>
              </a:rPr>
              <a:t>protected</a:t>
            </a:r>
            <a:r>
              <a:rPr sz="2600" u="sng" spc="-75" dirty="0">
                <a:uFill>
                  <a:solidFill>
                    <a:srgbClr val="000000"/>
                  </a:solidFill>
                </a:uFill>
                <a:latin typeface="Calibri"/>
                <a:cs typeface="Calibri"/>
              </a:rPr>
              <a:t> </a:t>
            </a:r>
            <a:r>
              <a:rPr sz="2600" u="sng" dirty="0">
                <a:uFill>
                  <a:solidFill>
                    <a:srgbClr val="000000"/>
                  </a:solidFill>
                </a:uFill>
                <a:latin typeface="Calibri"/>
                <a:cs typeface="Calibri"/>
              </a:rPr>
              <a:t>areas</a:t>
            </a:r>
            <a:r>
              <a:rPr sz="2600" dirty="0">
                <a:latin typeface="Calibri"/>
                <a:cs typeface="Calibri"/>
              </a:rPr>
              <a:t>,</a:t>
            </a:r>
            <a:r>
              <a:rPr sz="2600" spc="-50" dirty="0">
                <a:latin typeface="Calibri"/>
                <a:cs typeface="Calibri"/>
              </a:rPr>
              <a:t> </a:t>
            </a:r>
            <a:r>
              <a:rPr sz="2600" spc="-25" dirty="0">
                <a:latin typeface="Calibri"/>
                <a:cs typeface="Calibri"/>
              </a:rPr>
              <a:t>and </a:t>
            </a:r>
            <a:r>
              <a:rPr sz="2600" dirty="0">
                <a:latin typeface="Calibri"/>
                <a:cs typeface="Calibri"/>
              </a:rPr>
              <a:t>promote</a:t>
            </a:r>
            <a:r>
              <a:rPr sz="2600" spc="-50" dirty="0">
                <a:latin typeface="Calibri"/>
                <a:cs typeface="Calibri"/>
              </a:rPr>
              <a:t> </a:t>
            </a:r>
            <a:r>
              <a:rPr sz="2600" dirty="0">
                <a:latin typeface="Calibri"/>
                <a:cs typeface="Calibri"/>
              </a:rPr>
              <a:t>the</a:t>
            </a:r>
            <a:r>
              <a:rPr sz="2600" spc="-50" dirty="0">
                <a:latin typeface="Calibri"/>
                <a:cs typeface="Calibri"/>
              </a:rPr>
              <a:t> </a:t>
            </a:r>
            <a:r>
              <a:rPr sz="2600" dirty="0">
                <a:latin typeface="Calibri"/>
                <a:cs typeface="Calibri"/>
              </a:rPr>
              <a:t>development</a:t>
            </a:r>
            <a:r>
              <a:rPr sz="2600" spc="-70" dirty="0">
                <a:latin typeface="Calibri"/>
                <a:cs typeface="Calibri"/>
              </a:rPr>
              <a:t> </a:t>
            </a:r>
            <a:r>
              <a:rPr sz="2600" dirty="0">
                <a:latin typeface="Calibri"/>
                <a:cs typeface="Calibri"/>
              </a:rPr>
              <a:t>of</a:t>
            </a:r>
            <a:r>
              <a:rPr sz="2600" spc="-40" dirty="0">
                <a:latin typeface="Calibri"/>
                <a:cs typeface="Calibri"/>
              </a:rPr>
              <a:t> </a:t>
            </a:r>
            <a:r>
              <a:rPr sz="2600" dirty="0">
                <a:latin typeface="Calibri"/>
                <a:cs typeface="Calibri"/>
              </a:rPr>
              <a:t>funding</a:t>
            </a:r>
            <a:r>
              <a:rPr sz="2600" spc="-60" dirty="0">
                <a:latin typeface="Calibri"/>
                <a:cs typeface="Calibri"/>
              </a:rPr>
              <a:t> </a:t>
            </a:r>
            <a:r>
              <a:rPr sz="2600" dirty="0">
                <a:latin typeface="Calibri"/>
                <a:cs typeface="Calibri"/>
              </a:rPr>
              <a:t>mechanisms</a:t>
            </a:r>
            <a:r>
              <a:rPr sz="2600" spc="-85" dirty="0">
                <a:latin typeface="Calibri"/>
                <a:cs typeface="Calibri"/>
              </a:rPr>
              <a:t> </a:t>
            </a:r>
            <a:r>
              <a:rPr sz="2600" dirty="0">
                <a:latin typeface="Calibri"/>
                <a:cs typeface="Calibri"/>
              </a:rPr>
              <a:t>and</a:t>
            </a:r>
            <a:r>
              <a:rPr sz="2600" spc="-35" dirty="0">
                <a:latin typeface="Calibri"/>
                <a:cs typeface="Calibri"/>
              </a:rPr>
              <a:t> </a:t>
            </a:r>
            <a:r>
              <a:rPr sz="2600" spc="-10" dirty="0">
                <a:latin typeface="Calibri"/>
                <a:cs typeface="Calibri"/>
              </a:rPr>
              <a:t>strategies;</a:t>
            </a:r>
            <a:endParaRPr sz="2600" dirty="0">
              <a:latin typeface="Calibri"/>
              <a:cs typeface="Calibri"/>
            </a:endParaRPr>
          </a:p>
          <a:p>
            <a:pPr marL="241300" marR="241300" indent="-229235">
              <a:lnSpc>
                <a:spcPct val="100000"/>
              </a:lnSpc>
              <a:spcBef>
                <a:spcPts val="1000"/>
              </a:spcBef>
              <a:buClr>
                <a:srgbClr val="00AFEF"/>
              </a:buClr>
              <a:buFont typeface="Arial"/>
              <a:buChar char="•"/>
              <a:tabLst>
                <a:tab pos="241300" algn="l"/>
              </a:tabLst>
            </a:pPr>
            <a:r>
              <a:rPr sz="2600" u="sng" dirty="0">
                <a:uFill>
                  <a:solidFill>
                    <a:srgbClr val="000000"/>
                  </a:solidFill>
                </a:uFill>
                <a:latin typeface="Calibri"/>
                <a:cs typeface="Calibri"/>
              </a:rPr>
              <a:t>Promote</a:t>
            </a:r>
            <a:r>
              <a:rPr sz="2600" u="sng" spc="-95" dirty="0">
                <a:uFill>
                  <a:solidFill>
                    <a:srgbClr val="000000"/>
                  </a:solidFill>
                </a:uFill>
                <a:latin typeface="Calibri"/>
                <a:cs typeface="Calibri"/>
              </a:rPr>
              <a:t> </a:t>
            </a:r>
            <a:r>
              <a:rPr sz="2600" u="sng" dirty="0">
                <a:uFill>
                  <a:solidFill>
                    <a:srgbClr val="000000"/>
                  </a:solidFill>
                </a:uFill>
                <a:latin typeface="Calibri"/>
                <a:cs typeface="Calibri"/>
              </a:rPr>
              <a:t>protected</a:t>
            </a:r>
            <a:r>
              <a:rPr sz="2600" u="sng" spc="-105" dirty="0">
                <a:uFill>
                  <a:solidFill>
                    <a:srgbClr val="000000"/>
                  </a:solidFill>
                </a:uFill>
                <a:latin typeface="Calibri"/>
                <a:cs typeface="Calibri"/>
              </a:rPr>
              <a:t> </a:t>
            </a:r>
            <a:r>
              <a:rPr sz="2600" u="sng" dirty="0">
                <a:uFill>
                  <a:solidFill>
                    <a:srgbClr val="000000"/>
                  </a:solidFill>
                </a:uFill>
                <a:latin typeface="Calibri"/>
                <a:cs typeface="Calibri"/>
              </a:rPr>
              <a:t>areas</a:t>
            </a:r>
            <a:r>
              <a:rPr sz="2600" u="sng" spc="-80" dirty="0">
                <a:uFill>
                  <a:solidFill>
                    <a:srgbClr val="000000"/>
                  </a:solidFill>
                </a:uFill>
                <a:latin typeface="Calibri"/>
                <a:cs typeface="Calibri"/>
              </a:rPr>
              <a:t> </a:t>
            </a:r>
            <a:r>
              <a:rPr sz="2600" dirty="0">
                <a:latin typeface="Calibri"/>
                <a:cs typeface="Calibri"/>
              </a:rPr>
              <a:t>as</a:t>
            </a:r>
            <a:r>
              <a:rPr sz="2600" spc="-80" dirty="0">
                <a:latin typeface="Calibri"/>
                <a:cs typeface="Calibri"/>
              </a:rPr>
              <a:t> </a:t>
            </a:r>
            <a:r>
              <a:rPr sz="2600" dirty="0">
                <a:latin typeface="Calibri"/>
                <a:cs typeface="Calibri"/>
              </a:rPr>
              <a:t>important</a:t>
            </a:r>
            <a:r>
              <a:rPr sz="2600" spc="-70" dirty="0">
                <a:latin typeface="Calibri"/>
                <a:cs typeface="Calibri"/>
              </a:rPr>
              <a:t> </a:t>
            </a:r>
            <a:r>
              <a:rPr sz="2600" dirty="0">
                <a:latin typeface="Calibri"/>
                <a:cs typeface="Calibri"/>
              </a:rPr>
              <a:t>natural</a:t>
            </a:r>
            <a:r>
              <a:rPr sz="2600" spc="-75" dirty="0">
                <a:latin typeface="Calibri"/>
                <a:cs typeface="Calibri"/>
              </a:rPr>
              <a:t> </a:t>
            </a:r>
            <a:r>
              <a:rPr sz="2600" dirty="0">
                <a:latin typeface="Calibri"/>
                <a:cs typeface="Calibri"/>
              </a:rPr>
              <a:t>resources</a:t>
            </a:r>
            <a:r>
              <a:rPr sz="2600" spc="-100" dirty="0">
                <a:latin typeface="Calibri"/>
                <a:cs typeface="Calibri"/>
              </a:rPr>
              <a:t> </a:t>
            </a:r>
            <a:r>
              <a:rPr sz="2600" spc="-10" dirty="0">
                <a:latin typeface="Calibri"/>
                <a:cs typeface="Calibri"/>
              </a:rPr>
              <a:t>necessary </a:t>
            </a:r>
            <a:r>
              <a:rPr sz="2600" dirty="0">
                <a:latin typeface="Calibri"/>
                <a:cs typeface="Calibri"/>
              </a:rPr>
              <a:t>for</a:t>
            </a:r>
            <a:r>
              <a:rPr sz="2600" spc="-65" dirty="0">
                <a:latin typeface="Calibri"/>
                <a:cs typeface="Calibri"/>
              </a:rPr>
              <a:t> </a:t>
            </a:r>
            <a:r>
              <a:rPr sz="2600" dirty="0">
                <a:latin typeface="Calibri"/>
                <a:cs typeface="Calibri"/>
              </a:rPr>
              <a:t>sustainable</a:t>
            </a:r>
            <a:r>
              <a:rPr sz="2600" spc="-105" dirty="0">
                <a:latin typeface="Calibri"/>
                <a:cs typeface="Calibri"/>
              </a:rPr>
              <a:t> </a:t>
            </a:r>
            <a:r>
              <a:rPr sz="2600" spc="-10" dirty="0">
                <a:latin typeface="Calibri"/>
                <a:cs typeface="Calibri"/>
              </a:rPr>
              <a:t>development.</a:t>
            </a:r>
            <a:endParaRPr sz="2600" dirty="0">
              <a:latin typeface="Calibri"/>
              <a:cs typeface="Calibri"/>
            </a:endParaRPr>
          </a:p>
        </p:txBody>
      </p:sp>
      <p:sp>
        <p:nvSpPr>
          <p:cNvPr id="6" name="object 6"/>
          <p:cNvSpPr txBox="1"/>
          <p:nvPr/>
        </p:nvSpPr>
        <p:spPr>
          <a:xfrm>
            <a:off x="709703" y="2830869"/>
            <a:ext cx="381000" cy="1570990"/>
          </a:xfrm>
          <a:prstGeom prst="rect">
            <a:avLst/>
          </a:prstGeom>
        </p:spPr>
        <p:txBody>
          <a:bodyPr vert="vert270" wrap="square" lIns="0" tIns="0" rIns="0" bIns="0" rtlCol="0">
            <a:spAutoFit/>
          </a:bodyPr>
          <a:lstStyle/>
          <a:p>
            <a:pPr marL="12700">
              <a:lnSpc>
                <a:spcPts val="2755"/>
              </a:lnSpc>
            </a:pPr>
            <a:r>
              <a:rPr sz="2800" b="1" spc="-10" dirty="0">
                <a:solidFill>
                  <a:srgbClr val="006FC0"/>
                </a:solidFill>
                <a:latin typeface="Calibri"/>
                <a:cs typeface="Calibri"/>
              </a:rPr>
              <a:t>Objectives</a:t>
            </a:r>
            <a:endParaRPr sz="2800">
              <a:latin typeface="Calibri"/>
              <a:cs typeface="Calibri"/>
            </a:endParaRPr>
          </a:p>
        </p:txBody>
      </p:sp>
    </p:spTree>
    <p:extLst>
      <p:ext uri="{BB962C8B-B14F-4D97-AF65-F5344CB8AC3E}">
        <p14:creationId xmlns:p14="http://schemas.microsoft.com/office/powerpoint/2010/main" val="220655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4" ma:contentTypeDescription="Create a new document." ma:contentTypeScope="" ma:versionID="97a588cdfdf0c8a8cfc5b54a81ef71e5">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e37ccbbf1f07bbfc9badb0c91c640e5d"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E0A33AA1-38BC-4CE4-8631-8DC24AA68515}"/>
</file>

<file path=customXml/itemProps2.xml><?xml version="1.0" encoding="utf-8"?>
<ds:datastoreItem xmlns:ds="http://schemas.openxmlformats.org/officeDocument/2006/customXml" ds:itemID="{577CAF53-1E86-4C28-99A9-171246BD038C}"/>
</file>

<file path=customXml/itemProps3.xml><?xml version="1.0" encoding="utf-8"?>
<ds:datastoreItem xmlns:ds="http://schemas.openxmlformats.org/officeDocument/2006/customXml" ds:itemID="{7B9643A8-1A27-4789-9FE4-622F45A6520F}"/>
</file>

<file path=docProps/app.xml><?xml version="1.0" encoding="utf-8"?>
<Properties xmlns="http://schemas.openxmlformats.org/officeDocument/2006/extended-properties" xmlns:vt="http://schemas.openxmlformats.org/officeDocument/2006/docPropsVTypes">
  <TotalTime>322</TotalTime>
  <Words>2142</Words>
  <Application>Microsoft Office PowerPoint</Application>
  <PresentationFormat>Widescreen</PresentationFormat>
  <Paragraphs>261</Paragraphs>
  <Slides>32</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Cambria</vt:lpstr>
      <vt:lpstr>Century Gothic</vt:lpstr>
      <vt:lpstr>Corbel</vt:lpstr>
      <vt:lpstr>Times New Roman</vt:lpstr>
      <vt:lpstr>Wingdings</vt:lpstr>
      <vt:lpstr>Office Theme</vt:lpstr>
      <vt:lpstr>Office Theme</vt:lpstr>
      <vt:lpstr>PowerPoint Presentation</vt:lpstr>
      <vt:lpstr>Sub-programmes 2023-2024</vt:lpstr>
      <vt:lpstr>Programme Coordination</vt:lpstr>
      <vt:lpstr>Programme Coordination</vt:lpstr>
      <vt:lpstr>PowerPoint Presentation</vt:lpstr>
      <vt:lpstr>Continued collaboration with relevant organizations and initiatives within and outside the region</vt:lpstr>
      <vt:lpstr>Programme Coordination</vt:lpstr>
      <vt:lpstr>Programme Coordination</vt:lpstr>
      <vt:lpstr>Strengthening of Protected Areas in the WCR</vt:lpstr>
      <vt:lpstr>Strengthening of Protected Areas in the WCR</vt:lpstr>
      <vt:lpstr>ACP MEA Phase III</vt:lpstr>
      <vt:lpstr>PROCARIBE+ Project (activities and funds tbd)</vt:lpstr>
      <vt:lpstr>GoM LME Project</vt:lpstr>
      <vt:lpstr>The networks</vt:lpstr>
      <vt:lpstr>Strengthening of Protected Areas in the WCR</vt:lpstr>
      <vt:lpstr>Implementation of Guidelines for Protected Areas and Species Management</vt:lpstr>
      <vt:lpstr>Implementation of Guidelines for Protected Areas and Species Management </vt:lpstr>
      <vt:lpstr>Implementation of Guidelines for Protected Areas and Species Management</vt:lpstr>
      <vt:lpstr>Conservation of Threatened and Endangered Species</vt:lpstr>
      <vt:lpstr>Conservation of Threatened and Endangered Species</vt:lpstr>
      <vt:lpstr>Conservation of Threatened and Endangered Species</vt:lpstr>
      <vt:lpstr>Conservation of Threatened and Endangered Species</vt:lpstr>
      <vt:lpstr>CAMAC PROJECT: </vt:lpstr>
      <vt:lpstr>Conservation, Sustainable Use and Restoration of Coastal and Marine Ecosystems</vt:lpstr>
      <vt:lpstr>Conservation, Sustainable Use and Restoration of Coastal and Marine Ecosystems</vt:lpstr>
      <vt:lpstr>Conservation, Sustainable Use and Restoration of Coastal and Marine Ecosystems</vt:lpstr>
      <vt:lpstr>Conservation, Sustainable Use and Restoration of Coastal and Marine Ecosystems</vt:lpstr>
      <vt:lpstr>***Subject to funding availability</vt:lpstr>
      <vt:lpstr>***Subject to funding availability</vt:lpstr>
      <vt:lpstr>Budget</vt:lpstr>
      <vt:lpstr>Proposed 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Paloma Fraser Prynne</dc:creator>
  <cp:lastModifiedBy>Sarah Alexandra Carolin Wollring</cp:lastModifiedBy>
  <cp:revision>14</cp:revision>
  <dcterms:modified xsi:type="dcterms:W3CDTF">2023-02-01T13:01:55Z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